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0"/>
  </p:notesMasterIdLst>
  <p:handoutMasterIdLst>
    <p:handoutMasterId r:id="rId51"/>
  </p:handoutMasterIdLst>
  <p:sldIdLst>
    <p:sldId id="264" r:id="rId5"/>
    <p:sldId id="257" r:id="rId6"/>
    <p:sldId id="265" r:id="rId7"/>
    <p:sldId id="269" r:id="rId8"/>
    <p:sldId id="270" r:id="rId9"/>
    <p:sldId id="316" r:id="rId10"/>
    <p:sldId id="272" r:id="rId11"/>
    <p:sldId id="273" r:id="rId12"/>
    <p:sldId id="274" r:id="rId13"/>
    <p:sldId id="275" r:id="rId14"/>
    <p:sldId id="276" r:id="rId15"/>
    <p:sldId id="277" r:id="rId16"/>
    <p:sldId id="317" r:id="rId17"/>
    <p:sldId id="279" r:id="rId18"/>
    <p:sldId id="280" r:id="rId19"/>
    <p:sldId id="281" r:id="rId20"/>
    <p:sldId id="282" r:id="rId21"/>
    <p:sldId id="283" r:id="rId22"/>
    <p:sldId id="284" r:id="rId23"/>
    <p:sldId id="285" r:id="rId24"/>
    <p:sldId id="320" r:id="rId25"/>
    <p:sldId id="287" r:id="rId26"/>
    <p:sldId id="319" r:id="rId27"/>
    <p:sldId id="291" r:id="rId28"/>
    <p:sldId id="292" r:id="rId29"/>
    <p:sldId id="293" r:id="rId30"/>
    <p:sldId id="294" r:id="rId31"/>
    <p:sldId id="295" r:id="rId32"/>
    <p:sldId id="297" r:id="rId33"/>
    <p:sldId id="298" r:id="rId34"/>
    <p:sldId id="299" r:id="rId35"/>
    <p:sldId id="300" r:id="rId36"/>
    <p:sldId id="321" r:id="rId37"/>
    <p:sldId id="302" r:id="rId38"/>
    <p:sldId id="303" r:id="rId39"/>
    <p:sldId id="304" r:id="rId40"/>
    <p:sldId id="315" r:id="rId41"/>
    <p:sldId id="305" r:id="rId42"/>
    <p:sldId id="322" r:id="rId43"/>
    <p:sldId id="307" r:id="rId44"/>
    <p:sldId id="310" r:id="rId45"/>
    <p:sldId id="311" r:id="rId46"/>
    <p:sldId id="313" r:id="rId47"/>
    <p:sldId id="314" r:id="rId48"/>
    <p:sldId id="323" r:id="rId49"/>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78"/>
    <a:srgbClr val="006298"/>
    <a:srgbClr val="000000"/>
    <a:srgbClr val="FF6300"/>
    <a:srgbClr val="E9255F"/>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4" autoAdjust="0"/>
    <p:restoredTop sz="86433" autoAdjust="0"/>
  </p:normalViewPr>
  <p:slideViewPr>
    <p:cSldViewPr snapToGrid="0" snapToObjects="1">
      <p:cViewPr varScale="1">
        <p:scale>
          <a:sx n="85" d="100"/>
          <a:sy n="85" d="100"/>
        </p:scale>
        <p:origin x="114" y="49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11/21/2018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11/21/2018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dirty="0"/>
              <a:t>Click to edit Master title style</a:t>
            </a:r>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dirty="0"/>
              <a:t>Click to edit Master title style</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3817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3" y="-7874"/>
            <a:ext cx="12191807" cy="6865874"/>
          </a:xfrm>
          <a:prstGeom prst="rect">
            <a:avLst/>
          </a:prstGeom>
        </p:spPr>
      </p:pic>
      <p:sp>
        <p:nvSpPr>
          <p:cNvPr id="6" name="Text Placeholder 5"/>
          <p:cNvSpPr>
            <a:spLocks noGrp="1"/>
          </p:cNvSpPr>
          <p:nvPr>
            <p:ph type="body" sz="quarter" idx="11" hasCustomPrompt="1"/>
          </p:nvPr>
        </p:nvSpPr>
        <p:spPr>
          <a:xfrm>
            <a:off x="4798581" y="3060212"/>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4798581" y="4296429"/>
            <a:ext cx="6402684" cy="672105"/>
          </a:xfrm>
        </p:spPr>
        <p:txBody>
          <a:bodyPr/>
          <a:lstStyle>
            <a:lvl1pPr algn="l">
              <a:defRPr>
                <a:solidFill>
                  <a:schemeClr val="bg1"/>
                </a:solidFill>
              </a:defRPr>
            </a:lvl1pPr>
          </a:lstStyle>
          <a:p>
            <a:r>
              <a:rPr lang="en-US" dirty="0"/>
              <a:t>Click to edit Master title style</a:t>
            </a:r>
          </a:p>
        </p:txBody>
      </p:sp>
      <p:sp>
        <p:nvSpPr>
          <p:cNvPr id="9" name="Picture Placeholder 8"/>
          <p:cNvSpPr>
            <a:spLocks noGrp="1"/>
          </p:cNvSpPr>
          <p:nvPr>
            <p:ph type="pic" sz="quarter" idx="12"/>
          </p:nvPr>
        </p:nvSpPr>
        <p:spPr>
          <a:xfrm>
            <a:off x="246063" y="314482"/>
            <a:ext cx="3343275" cy="4318000"/>
          </a:xfrm>
        </p:spPr>
        <p:txBody>
          <a:bodyPr/>
          <a:lstStyle/>
          <a:p>
            <a:r>
              <a:rPr lang="en-US"/>
              <a:t>Click icon to add picture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pic>
        <p:nvPicPr>
          <p:cNvPr id="10" name="Picture Placeholder 2" descr="This is the cover image for Marketing 2020.">
            <a:extLst>
              <a:ext uri="{FF2B5EF4-FFF2-40B4-BE49-F238E27FC236}">
                <a16:creationId xmlns:a16="http://schemas.microsoft.com/office/drawing/2014/main" id="{3BAE73A8-04EB-40DF-9ADA-8C8E9307E507}"/>
              </a:ext>
            </a:extLst>
          </p:cNvPr>
          <p:cNvPicPr>
            <a:picLocks noChangeAspect="1"/>
          </p:cNvPicPr>
          <p:nvPr userDrawn="1"/>
        </p:nvPicPr>
        <p:blipFill>
          <a:blip r:embed="rId4"/>
          <a:srcRect l="462" r="462"/>
          <a:stretch>
            <a:fillRect/>
          </a:stretch>
        </p:blipFill>
        <p:spPr bwMode="auto">
          <a:xfrm>
            <a:off x="131975" y="119308"/>
            <a:ext cx="4552518" cy="587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val="61778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3506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3572" y="1737343"/>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936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28600" indent="-228600">
              <a:buClr>
                <a:srgbClr val="004A78"/>
              </a:buClr>
              <a:buFont typeface="Arial" charset="0"/>
              <a:buChar char="•"/>
              <a:defRPr sz="1800">
                <a:solidFill>
                  <a:srgbClr val="000000"/>
                </a:solidFill>
              </a:defRPr>
            </a:lvl1pPr>
            <a:lvl2pPr marL="685800" indent="-228600">
              <a:buClr>
                <a:srgbClr val="004A78"/>
              </a:buClr>
              <a:buFont typeface="Arial" charset="0"/>
              <a:buChar char="•"/>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5900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7718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7480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11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0581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457200" indent="-457200">
              <a:buClr>
                <a:srgbClr val="004A78"/>
              </a:buClr>
              <a:buFont typeface="+mj-lt"/>
              <a:buAutoNum type="arabicPeriod"/>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3426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15173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64034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8"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spTree>
  </p:cSld>
  <p:clrMap bg1="lt1" tx1="dk1" bg2="lt2" tx2="dk2" accent1="accent1" accent2="accent2" accent3="accent3" accent4="accent4" accent5="accent5" accent6="accent6" hlink="hlink" folHlink="folHlink"/>
  <p:sldLayoutIdLst>
    <p:sldLayoutId id="2147483712" r:id="rId1"/>
    <p:sldLayoutId id="2147483721" r:id="rId2"/>
    <p:sldLayoutId id="2147483722" r:id="rId3"/>
    <p:sldLayoutId id="2147483714" r:id="rId4"/>
    <p:sldLayoutId id="2147483718" r:id="rId5"/>
    <p:sldLayoutId id="2147483715" r:id="rId6"/>
    <p:sldLayoutId id="2147483716" r:id="rId7"/>
    <p:sldLayoutId id="2147483719" r:id="rId8"/>
    <p:sldLayoutId id="2147483720" r:id="rId9"/>
    <p:sldLayoutId id="2147483723" r:id="rId10"/>
    <p:sldLayoutId id="2147483724" r:id="rId11"/>
    <p:sldLayoutId id="2147483713" r:id="rId12"/>
    <p:sldLayoutId id="2147483717" r:id="rId13"/>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a:xfrm>
            <a:off x="4798581" y="3060212"/>
            <a:ext cx="3297426" cy="618014"/>
          </a:xfrm>
        </p:spPr>
        <p:txBody>
          <a:bodyPr/>
          <a:lstStyle/>
          <a:p>
            <a:r>
              <a:rPr lang="en-US" dirty="0"/>
              <a:t>Chapter 7</a:t>
            </a:r>
          </a:p>
        </p:txBody>
      </p:sp>
      <p:sp>
        <p:nvSpPr>
          <p:cNvPr id="5" name="Title 4"/>
          <p:cNvSpPr>
            <a:spLocks noGrp="1"/>
          </p:cNvSpPr>
          <p:nvPr>
            <p:ph type="title"/>
          </p:nvPr>
        </p:nvSpPr>
        <p:spPr>
          <a:xfrm>
            <a:off x="4798480" y="4153509"/>
            <a:ext cx="6402684" cy="672105"/>
          </a:xfrm>
        </p:spPr>
        <p:txBody>
          <a:bodyPr/>
          <a:lstStyle/>
          <a:p>
            <a:r>
              <a:rPr lang="en-US" sz="3200" dirty="0"/>
              <a:t>Consumer Buying Behavior</a:t>
            </a:r>
            <a:br>
              <a:rPr lang="en-US" sz="3200" dirty="0"/>
            </a:br>
            <a:br>
              <a:rPr lang="en-US" sz="3200" dirty="0"/>
            </a:br>
            <a:endParaRPr lang="en-US" dirty="0"/>
          </a:p>
        </p:txBody>
      </p:sp>
      <p:sp>
        <p:nvSpPr>
          <p:cNvPr id="8" name="Footer Placeholder 7"/>
          <p:cNvSpPr>
            <a:spLocks noGrp="1"/>
          </p:cNvSpPr>
          <p:nvPr>
            <p:ph type="ftr" sz="quarter" idx="3"/>
          </p:nvPr>
        </p:nvSpPr>
        <p:spPr/>
        <p:txBody>
          <a:body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607059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Learning Objectives</a:t>
            </a:r>
          </a:p>
        </p:txBody>
      </p:sp>
      <p:sp>
        <p:nvSpPr>
          <p:cNvPr id="2" name="Text Placeholder 1"/>
          <p:cNvSpPr>
            <a:spLocks noGrp="1"/>
          </p:cNvSpPr>
          <p:nvPr>
            <p:ph type="body" sz="quarter" idx="15"/>
          </p:nvPr>
        </p:nvSpPr>
        <p:spPr>
          <a:xfrm>
            <a:off x="743576" y="1289683"/>
            <a:ext cx="10711543" cy="4283343"/>
          </a:xfrm>
        </p:spPr>
        <p:txBody>
          <a:bodyPr/>
          <a:lstStyle/>
          <a:p>
            <a:pPr marL="1143000" indent="-1143000">
              <a:tabLst>
                <a:tab pos="1143000" algn="l"/>
              </a:tabLst>
            </a:pPr>
            <a:r>
              <a:rPr lang="en-US" b="1" dirty="0">
                <a:solidFill>
                  <a:srgbClr val="3083C5"/>
                </a:solidFill>
              </a:rPr>
              <a:t>LO 7-1</a:t>
            </a:r>
            <a:r>
              <a:rPr lang="en-US" dirty="0"/>
              <a:t>	Recognize the stages of the consumer buying decision process.</a:t>
            </a:r>
          </a:p>
          <a:p>
            <a:pPr marL="1143000" indent="-1143000">
              <a:tabLst>
                <a:tab pos="1143000" algn="l"/>
              </a:tabLst>
            </a:pPr>
            <a:r>
              <a:rPr lang="en-US" b="1" dirty="0">
                <a:solidFill>
                  <a:srgbClr val="3083C5"/>
                </a:solidFill>
              </a:rPr>
              <a:t>LO 7-2</a:t>
            </a:r>
            <a:r>
              <a:rPr lang="en-US" dirty="0"/>
              <a:t>	Describe the types of consumer decision making and the level </a:t>
            </a:r>
            <a:br>
              <a:rPr lang="en-US" dirty="0"/>
            </a:br>
            <a:r>
              <a:rPr lang="en-US" dirty="0"/>
              <a:t>of involvement.</a:t>
            </a:r>
          </a:p>
          <a:p>
            <a:pPr marL="1143000" indent="-1143000">
              <a:tabLst>
                <a:tab pos="1143000" algn="l"/>
              </a:tabLst>
            </a:pPr>
            <a:r>
              <a:rPr lang="en-US" b="1" dirty="0">
                <a:solidFill>
                  <a:srgbClr val="3083C5"/>
                </a:solidFill>
              </a:rPr>
              <a:t>LO 7-3</a:t>
            </a:r>
            <a:r>
              <a:rPr lang="en-US" dirty="0"/>
              <a:t>	Explain how situational influences may affect the consumer buying decision process.</a:t>
            </a:r>
          </a:p>
          <a:p>
            <a:pPr marL="1143000" indent="-1143000">
              <a:tabLst>
                <a:tab pos="1143000" algn="l"/>
              </a:tabLst>
            </a:pPr>
            <a:r>
              <a:rPr lang="en-US" b="1" dirty="0">
                <a:solidFill>
                  <a:srgbClr val="3083C5"/>
                </a:solidFill>
              </a:rPr>
              <a:t>LO 7-4</a:t>
            </a:r>
            <a:r>
              <a:rPr lang="en-US" dirty="0"/>
              <a:t>	Identify the psychological influences that may affect the consumer buying decision process.</a:t>
            </a:r>
          </a:p>
          <a:p>
            <a:pPr marL="1143000" indent="-1143000">
              <a:tabLst>
                <a:tab pos="1143000" algn="l"/>
              </a:tabLst>
            </a:pPr>
            <a:r>
              <a:rPr lang="en-US" b="1" dirty="0">
                <a:solidFill>
                  <a:srgbClr val="3083C5"/>
                </a:solidFill>
              </a:rPr>
              <a:t>LO 7-5</a:t>
            </a:r>
            <a:r>
              <a:rPr lang="en-US" dirty="0"/>
              <a:t>	Describe the social influences that may affect the consumer buying decision process.</a:t>
            </a:r>
          </a:p>
          <a:p>
            <a:pPr marL="1143000" indent="-1143000">
              <a:tabLst>
                <a:tab pos="1143000" algn="l"/>
              </a:tabLst>
            </a:pPr>
            <a:r>
              <a:rPr lang="en-US" b="1" dirty="0">
                <a:solidFill>
                  <a:srgbClr val="3083C5"/>
                </a:solidFill>
              </a:rPr>
              <a:t>LO 7-6</a:t>
            </a:r>
            <a:r>
              <a:rPr lang="en-US" dirty="0"/>
              <a:t>	Discuss consumer misbehavior.</a:t>
            </a:r>
          </a:p>
        </p:txBody>
      </p:sp>
    </p:spTree>
    <p:extLst>
      <p:ext uri="{BB962C8B-B14F-4D97-AF65-F5344CB8AC3E}">
        <p14:creationId xmlns:p14="http://schemas.microsoft.com/office/powerpoint/2010/main" val="130637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Buying Behavior</a:t>
            </a:r>
          </a:p>
        </p:txBody>
      </p:sp>
      <p:sp>
        <p:nvSpPr>
          <p:cNvPr id="2" name="Text Placeholder 1"/>
          <p:cNvSpPr>
            <a:spLocks noGrp="1"/>
          </p:cNvSpPr>
          <p:nvPr>
            <p:ph type="body" sz="quarter" idx="17"/>
          </p:nvPr>
        </p:nvSpPr>
        <p:spPr/>
        <p:txBody>
          <a:bodyPr/>
          <a:lstStyle/>
          <a:p>
            <a:r>
              <a:rPr lang="en-US" sz="2400" b="1" dirty="0">
                <a:solidFill>
                  <a:srgbClr val="3083C5"/>
                </a:solidFill>
              </a:rPr>
              <a:t>Buying behavior </a:t>
            </a:r>
            <a:r>
              <a:rPr lang="en-US" sz="2400" dirty="0"/>
              <a:t>– The decision processes and actions of people involved in buying and using products</a:t>
            </a:r>
          </a:p>
          <a:p>
            <a:r>
              <a:rPr lang="en-US" sz="2400" b="1" dirty="0">
                <a:solidFill>
                  <a:srgbClr val="3083C5"/>
                </a:solidFill>
              </a:rPr>
              <a:t>Consumer buying behavior </a:t>
            </a:r>
            <a:r>
              <a:rPr lang="en-US" sz="2400" dirty="0"/>
              <a:t>– The decision processes and purchasing activities of people who purchase products for personal or household use and not for business purposes</a:t>
            </a:r>
          </a:p>
          <a:p>
            <a:endParaRPr lang="en-US" dirty="0"/>
          </a:p>
        </p:txBody>
      </p:sp>
    </p:spTree>
    <p:extLst>
      <p:ext uri="{BB962C8B-B14F-4D97-AF65-F5344CB8AC3E}">
        <p14:creationId xmlns:p14="http://schemas.microsoft.com/office/powerpoint/2010/main" val="2991582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Understanding Buyer Behavior</a:t>
            </a:r>
          </a:p>
        </p:txBody>
      </p:sp>
      <p:sp>
        <p:nvSpPr>
          <p:cNvPr id="2" name="Text Placeholder 1"/>
          <p:cNvSpPr>
            <a:spLocks noGrp="1"/>
          </p:cNvSpPr>
          <p:nvPr>
            <p:ph type="body" sz="quarter" idx="17"/>
          </p:nvPr>
        </p:nvSpPr>
        <p:spPr/>
        <p:txBody>
          <a:bodyPr/>
          <a:lstStyle/>
          <a:p>
            <a:r>
              <a:rPr lang="en-US" sz="2400" dirty="0"/>
              <a:t>Marketers attempt to understand buying behavior for several reasons:</a:t>
            </a:r>
          </a:p>
          <a:p>
            <a:pPr lvl="1"/>
            <a:r>
              <a:rPr lang="en-US" sz="2400" dirty="0"/>
              <a:t>Customers’ overall opinions and attitudes toward a firm’s products have a great impact on the firm’s success</a:t>
            </a:r>
          </a:p>
          <a:p>
            <a:pPr lvl="1"/>
            <a:r>
              <a:rPr lang="en-US" sz="2400" dirty="0"/>
              <a:t>To find out what satisfies buyers, marketers must examine the main influences on what, where, when, and how consumers buy</a:t>
            </a:r>
          </a:p>
          <a:p>
            <a:pPr lvl="1"/>
            <a:r>
              <a:rPr lang="en-US" sz="2400" dirty="0"/>
              <a:t>By gaining a deeper understanding of the factors that affect buying behavior, marketers are better-positioned to predict how consumers will respond to marketing strategies</a:t>
            </a:r>
          </a:p>
          <a:p>
            <a:endParaRPr lang="en-US" dirty="0"/>
          </a:p>
        </p:txBody>
      </p:sp>
    </p:spTree>
    <p:extLst>
      <p:ext uri="{BB962C8B-B14F-4D97-AF65-F5344CB8AC3E}">
        <p14:creationId xmlns:p14="http://schemas.microsoft.com/office/powerpoint/2010/main" val="1664339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Consumer Buying Decision Process</a:t>
            </a:r>
          </a:p>
        </p:txBody>
      </p:sp>
      <p:sp>
        <p:nvSpPr>
          <p:cNvPr id="2" name="Text Placeholder 1"/>
          <p:cNvSpPr>
            <a:spLocks noGrp="1"/>
          </p:cNvSpPr>
          <p:nvPr>
            <p:ph type="body" sz="quarter" idx="17"/>
          </p:nvPr>
        </p:nvSpPr>
        <p:spPr/>
        <p:txBody>
          <a:bodyPr/>
          <a:lstStyle/>
          <a:p>
            <a:r>
              <a:rPr lang="en-US" sz="2400" b="1" dirty="0">
                <a:solidFill>
                  <a:srgbClr val="3083C5"/>
                </a:solidFill>
              </a:rPr>
              <a:t>Consumer buying decision process </a:t>
            </a:r>
            <a:r>
              <a:rPr lang="en-US" sz="2400" dirty="0"/>
              <a:t>– A five-stage purchase decision process that includes:</a:t>
            </a:r>
          </a:p>
          <a:p>
            <a:pPr lvl="1"/>
            <a:r>
              <a:rPr lang="en-US" sz="2400" dirty="0"/>
              <a:t>Problem recognition</a:t>
            </a:r>
          </a:p>
          <a:p>
            <a:pPr lvl="1"/>
            <a:r>
              <a:rPr lang="en-US" sz="2400" dirty="0"/>
              <a:t>Information search</a:t>
            </a:r>
          </a:p>
          <a:p>
            <a:pPr lvl="1"/>
            <a:r>
              <a:rPr lang="en-US" sz="2400" dirty="0"/>
              <a:t>Evaluation of alternatives</a:t>
            </a:r>
          </a:p>
          <a:p>
            <a:pPr lvl="1"/>
            <a:r>
              <a:rPr lang="en-US" sz="2400" dirty="0"/>
              <a:t>Purchase</a:t>
            </a:r>
          </a:p>
          <a:p>
            <a:pPr lvl="1"/>
            <a:r>
              <a:rPr lang="en-US" sz="2400" dirty="0" err="1"/>
              <a:t>Postpurchase</a:t>
            </a:r>
            <a:r>
              <a:rPr lang="en-US" sz="2400" dirty="0"/>
              <a:t> evaluation</a:t>
            </a:r>
          </a:p>
          <a:p>
            <a:endParaRPr lang="en-US" dirty="0"/>
          </a:p>
        </p:txBody>
      </p:sp>
    </p:spTree>
    <p:extLst>
      <p:ext uri="{BB962C8B-B14F-4D97-AF65-F5344CB8AC3E}">
        <p14:creationId xmlns:p14="http://schemas.microsoft.com/office/powerpoint/2010/main" val="2459063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79363-AC7C-473E-938B-895DB44AC17E}"/>
              </a:ext>
            </a:extLst>
          </p:cNvPr>
          <p:cNvSpPr>
            <a:spLocks noGrp="1"/>
          </p:cNvSpPr>
          <p:nvPr>
            <p:ph type="title"/>
          </p:nvPr>
        </p:nvSpPr>
        <p:spPr/>
        <p:txBody>
          <a:bodyPr/>
          <a:lstStyle/>
          <a:p>
            <a:r>
              <a:rPr lang="en-US" sz="3200" dirty="0"/>
              <a:t>Figure 7.1 – Consumer Buying Decisions Process and Possible Influences on the Process</a:t>
            </a:r>
            <a:endParaRPr lang="en-US" dirty="0"/>
          </a:p>
        </p:txBody>
      </p:sp>
      <p:pic>
        <p:nvPicPr>
          <p:cNvPr id="6" name="Picture Placeholder 5" descr="A 3 D pyramid chart captioned, Maslow's hierarchy of needs. From top to bottom, the pyramid levels are labeled. Self actualization needs, Esteem needs, Social needs, safety needs, and Physiological needs.">
            <a:extLst>
              <a:ext uri="{FF2B5EF4-FFF2-40B4-BE49-F238E27FC236}">
                <a16:creationId xmlns:a16="http://schemas.microsoft.com/office/drawing/2014/main" id="{097FE806-D422-4DD1-8A12-4386D558C928}"/>
              </a:ext>
            </a:extLst>
          </p:cNvPr>
          <p:cNvPicPr>
            <a:picLocks noGrp="1" noChangeAspect="1"/>
          </p:cNvPicPr>
          <p:nvPr>
            <p:ph type="pic" sz="quarter" idx="10"/>
          </p:nvPr>
        </p:nvPicPr>
        <p:blipFill>
          <a:blip r:embed="rId2"/>
          <a:stretch>
            <a:fillRect/>
          </a:stretch>
        </p:blipFill>
        <p:spPr>
          <a:xfrm>
            <a:off x="1558427" y="1210584"/>
            <a:ext cx="9075146" cy="5166118"/>
          </a:xfrm>
        </p:spPr>
      </p:pic>
    </p:spTree>
    <p:extLst>
      <p:ext uri="{BB962C8B-B14F-4D97-AF65-F5344CB8AC3E}">
        <p14:creationId xmlns:p14="http://schemas.microsoft.com/office/powerpoint/2010/main" val="2497561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Problem Recognition</a:t>
            </a:r>
          </a:p>
        </p:txBody>
      </p:sp>
      <p:sp>
        <p:nvSpPr>
          <p:cNvPr id="2" name="Text Placeholder 1"/>
          <p:cNvSpPr>
            <a:spLocks noGrp="1"/>
          </p:cNvSpPr>
          <p:nvPr>
            <p:ph type="body" sz="quarter" idx="17"/>
          </p:nvPr>
        </p:nvSpPr>
        <p:spPr/>
        <p:txBody>
          <a:bodyPr/>
          <a:lstStyle/>
          <a:p>
            <a:r>
              <a:rPr lang="en-US" sz="2400" i="1" dirty="0"/>
              <a:t>Problem recognition </a:t>
            </a:r>
            <a:r>
              <a:rPr lang="en-US" sz="2400" dirty="0"/>
              <a:t>occurs when a buyer becomes aware of a difference between a desired state and an actual condition</a:t>
            </a:r>
          </a:p>
          <a:p>
            <a:pPr lvl="1"/>
            <a:r>
              <a:rPr lang="en-US" sz="2200" dirty="0"/>
              <a:t>The speed of consumer problem recognition can be quite rapid or rather slow</a:t>
            </a:r>
          </a:p>
          <a:p>
            <a:pPr lvl="1"/>
            <a:r>
              <a:rPr lang="en-US" sz="2200" dirty="0"/>
              <a:t>Sometimes a person has a problem or need but is unaware of it</a:t>
            </a:r>
          </a:p>
          <a:p>
            <a:pPr lvl="2"/>
            <a:r>
              <a:rPr lang="en-US" sz="2200" dirty="0"/>
              <a:t>Marketers use sales personnel, advertising, and packaging to help trigger recognition of such needs or problems</a:t>
            </a:r>
          </a:p>
          <a:p>
            <a:endParaRPr lang="en-US" dirty="0"/>
          </a:p>
        </p:txBody>
      </p:sp>
    </p:spTree>
    <p:extLst>
      <p:ext uri="{BB962C8B-B14F-4D97-AF65-F5344CB8AC3E}">
        <p14:creationId xmlns:p14="http://schemas.microsoft.com/office/powerpoint/2010/main" val="3221229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Information Search</a:t>
            </a:r>
          </a:p>
        </p:txBody>
      </p:sp>
      <p:sp>
        <p:nvSpPr>
          <p:cNvPr id="2" name="Text Placeholder 1"/>
          <p:cNvSpPr>
            <a:spLocks noGrp="1"/>
          </p:cNvSpPr>
          <p:nvPr>
            <p:ph type="body" sz="quarter" idx="17"/>
          </p:nvPr>
        </p:nvSpPr>
        <p:spPr>
          <a:xfrm>
            <a:off x="743576" y="1414914"/>
            <a:ext cx="10711543" cy="4617586"/>
          </a:xfrm>
        </p:spPr>
        <p:txBody>
          <a:bodyPr/>
          <a:lstStyle/>
          <a:p>
            <a:r>
              <a:rPr lang="en-US" sz="2400" dirty="0"/>
              <a:t>After recognizing the problem or need, a buyer will decide whether to pursue satisfying that need</a:t>
            </a:r>
          </a:p>
          <a:p>
            <a:pPr lvl="1"/>
            <a:r>
              <a:rPr lang="en-US" dirty="0"/>
              <a:t>If the consumer chooses to move forward, he or she will next search for product information to help resolve the problem or satisfy the need</a:t>
            </a:r>
          </a:p>
          <a:p>
            <a:r>
              <a:rPr lang="en-US" sz="2400" dirty="0"/>
              <a:t>An information search has two aspects:</a:t>
            </a:r>
          </a:p>
          <a:p>
            <a:pPr lvl="1"/>
            <a:r>
              <a:rPr lang="en-US" b="1" dirty="0">
                <a:solidFill>
                  <a:srgbClr val="3083C5"/>
                </a:solidFill>
              </a:rPr>
              <a:t>Internal search </a:t>
            </a:r>
            <a:r>
              <a:rPr lang="en-US" dirty="0"/>
              <a:t>– An information search in which buyers search their memories for information about products that might solve their problem</a:t>
            </a:r>
          </a:p>
          <a:p>
            <a:pPr lvl="1"/>
            <a:r>
              <a:rPr lang="en-US" b="1" dirty="0">
                <a:solidFill>
                  <a:srgbClr val="3083C5"/>
                </a:solidFill>
              </a:rPr>
              <a:t>External search </a:t>
            </a:r>
            <a:r>
              <a:rPr lang="en-US" dirty="0"/>
              <a:t>– An information search in which buyers seek information from sources other than their memories</a:t>
            </a:r>
          </a:p>
          <a:p>
            <a:pPr lvl="2"/>
            <a:r>
              <a:rPr lang="en-US" sz="1800" dirty="0"/>
              <a:t>Personal contacts often are influential sources of information</a:t>
            </a:r>
          </a:p>
          <a:p>
            <a:pPr lvl="2"/>
            <a:r>
              <a:rPr lang="en-US" sz="1800" dirty="0"/>
              <a:t>The Internet has become a major resource during the consumer buying decision process</a:t>
            </a:r>
          </a:p>
          <a:p>
            <a:pPr lvl="2"/>
            <a:r>
              <a:rPr lang="en-US" sz="1800" dirty="0"/>
              <a:t>Buyers can also obtain information from independent sources, such as government reports, news presentations, publications such as </a:t>
            </a:r>
            <a:r>
              <a:rPr lang="en-US" sz="1800" i="1" dirty="0"/>
              <a:t>Consumer Reports</a:t>
            </a:r>
            <a:r>
              <a:rPr lang="en-US" sz="1800" dirty="0"/>
              <a:t>, and reports from product-testing organizations</a:t>
            </a:r>
          </a:p>
          <a:p>
            <a:endParaRPr lang="en-US" dirty="0"/>
          </a:p>
        </p:txBody>
      </p:sp>
    </p:spTree>
    <p:extLst>
      <p:ext uri="{BB962C8B-B14F-4D97-AF65-F5344CB8AC3E}">
        <p14:creationId xmlns:p14="http://schemas.microsoft.com/office/powerpoint/2010/main" val="2095975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Evaluation of Alternatives</a:t>
            </a:r>
          </a:p>
        </p:txBody>
      </p:sp>
      <p:sp>
        <p:nvSpPr>
          <p:cNvPr id="2" name="Text Placeholder 1"/>
          <p:cNvSpPr>
            <a:spLocks noGrp="1"/>
          </p:cNvSpPr>
          <p:nvPr>
            <p:ph type="body" sz="quarter" idx="17"/>
          </p:nvPr>
        </p:nvSpPr>
        <p:spPr/>
        <p:txBody>
          <a:bodyPr/>
          <a:lstStyle/>
          <a:p>
            <a:r>
              <a:rPr lang="en-US" sz="2400" b="1" dirty="0">
                <a:solidFill>
                  <a:srgbClr val="3083C5"/>
                </a:solidFill>
              </a:rPr>
              <a:t>Consideration set (evoked set) </a:t>
            </a:r>
            <a:r>
              <a:rPr lang="en-US" sz="2400" dirty="0"/>
              <a:t>– A group of brands within a product category that a buyer views as alternatives for possible purchase</a:t>
            </a:r>
          </a:p>
          <a:p>
            <a:r>
              <a:rPr lang="en-US" sz="2400" b="1" dirty="0">
                <a:solidFill>
                  <a:srgbClr val="3083C5"/>
                </a:solidFill>
              </a:rPr>
              <a:t>Evaluative criteria </a:t>
            </a:r>
            <a:r>
              <a:rPr lang="en-US" sz="2400" dirty="0"/>
              <a:t>– Objective and subjective product characteristics that are important to a buyer</a:t>
            </a:r>
          </a:p>
          <a:p>
            <a:r>
              <a:rPr lang="en-US" sz="2400" dirty="0"/>
              <a:t>Marketers may influence consumers’ evaluations by </a:t>
            </a:r>
            <a:r>
              <a:rPr lang="en-US" sz="2400" i="1" dirty="0"/>
              <a:t>framing</a:t>
            </a:r>
            <a:r>
              <a:rPr lang="en-US" sz="2400" dirty="0"/>
              <a:t> the alternatives—that is, describing the alternatives and their attributes in a certain manner</a:t>
            </a:r>
          </a:p>
          <a:p>
            <a:pPr lvl="1"/>
            <a:r>
              <a:rPr lang="en-US" dirty="0"/>
              <a:t>Framing can make a characteristic seem more important to a consumer and facilitate its recall from memory</a:t>
            </a:r>
          </a:p>
          <a:p>
            <a:pPr lvl="1"/>
            <a:r>
              <a:rPr lang="en-US" dirty="0"/>
              <a:t>Framing has a stronger influence on the decision processes of inexperienced buyers</a:t>
            </a:r>
          </a:p>
          <a:p>
            <a:endParaRPr lang="en-US" dirty="0"/>
          </a:p>
        </p:txBody>
      </p:sp>
    </p:spTree>
    <p:extLst>
      <p:ext uri="{BB962C8B-B14F-4D97-AF65-F5344CB8AC3E}">
        <p14:creationId xmlns:p14="http://schemas.microsoft.com/office/powerpoint/2010/main" val="1150872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Purchase Stage</a:t>
            </a:r>
          </a:p>
        </p:txBody>
      </p:sp>
      <p:sp>
        <p:nvSpPr>
          <p:cNvPr id="2" name="Text Placeholder 1"/>
          <p:cNvSpPr>
            <a:spLocks noGrp="1"/>
          </p:cNvSpPr>
          <p:nvPr>
            <p:ph type="body" sz="quarter" idx="17"/>
          </p:nvPr>
        </p:nvSpPr>
        <p:spPr/>
        <p:txBody>
          <a:bodyPr/>
          <a:lstStyle/>
          <a:p>
            <a:r>
              <a:rPr lang="en-US" sz="2400" dirty="0"/>
              <a:t>In the purchase stage, the buyer:</a:t>
            </a:r>
          </a:p>
          <a:p>
            <a:pPr lvl="1"/>
            <a:r>
              <a:rPr lang="en-US" dirty="0"/>
              <a:t>Chooses to purchase the product or brand yielded by the evaluation of alternatives</a:t>
            </a:r>
          </a:p>
          <a:p>
            <a:pPr lvl="2"/>
            <a:r>
              <a:rPr lang="en-US" sz="1800" dirty="0"/>
              <a:t>Product availability may influence which brand is ultimately purchased</a:t>
            </a:r>
          </a:p>
          <a:p>
            <a:pPr lvl="1"/>
            <a:r>
              <a:rPr lang="en-US" dirty="0"/>
              <a:t>Picks the seller from which he or she will buy the product</a:t>
            </a:r>
          </a:p>
          <a:p>
            <a:pPr lvl="1"/>
            <a:r>
              <a:rPr lang="en-US" dirty="0"/>
              <a:t>Negotiates the terms of the sale</a:t>
            </a:r>
          </a:p>
          <a:p>
            <a:pPr lvl="1"/>
            <a:r>
              <a:rPr lang="en-US" dirty="0"/>
              <a:t>Settles other issues, such as price, delivery, warranties, maintenance agreements, installation, and credit arrangements</a:t>
            </a:r>
          </a:p>
          <a:p>
            <a:pPr lvl="1"/>
            <a:r>
              <a:rPr lang="en-US" dirty="0"/>
              <a:t>Makes the actual purchases or terminates the buying decision process</a:t>
            </a:r>
          </a:p>
          <a:p>
            <a:endParaRPr lang="en-US" dirty="0"/>
          </a:p>
        </p:txBody>
      </p:sp>
    </p:spTree>
    <p:extLst>
      <p:ext uri="{BB962C8B-B14F-4D97-AF65-F5344CB8AC3E}">
        <p14:creationId xmlns:p14="http://schemas.microsoft.com/office/powerpoint/2010/main" val="867379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t>Postpurchase</a:t>
            </a:r>
            <a:r>
              <a:rPr lang="en-US" dirty="0"/>
              <a:t> Evaluation</a:t>
            </a:r>
          </a:p>
        </p:txBody>
      </p:sp>
      <p:sp>
        <p:nvSpPr>
          <p:cNvPr id="2" name="Text Placeholder 1"/>
          <p:cNvSpPr>
            <a:spLocks noGrp="1"/>
          </p:cNvSpPr>
          <p:nvPr>
            <p:ph type="body" sz="quarter" idx="17"/>
          </p:nvPr>
        </p:nvSpPr>
        <p:spPr/>
        <p:txBody>
          <a:bodyPr/>
          <a:lstStyle/>
          <a:p>
            <a:r>
              <a:rPr lang="en-US" sz="2400" dirty="0"/>
              <a:t>After the purchase, the buyer evaluates the product to ascertain if its actual performance meets expected levels</a:t>
            </a:r>
          </a:p>
          <a:p>
            <a:r>
              <a:rPr lang="en-US" sz="2400" dirty="0"/>
              <a:t>The outcome of this stage is either satisfaction or dissatisfaction</a:t>
            </a:r>
          </a:p>
          <a:p>
            <a:r>
              <a:rPr lang="en-US" sz="2400" b="1" dirty="0">
                <a:solidFill>
                  <a:srgbClr val="3083C5"/>
                </a:solidFill>
              </a:rPr>
              <a:t>Cognitive dissonance </a:t>
            </a:r>
            <a:r>
              <a:rPr lang="en-US" sz="2400" dirty="0"/>
              <a:t>– A buyer’s doubts shortly after a purchase about whether the decision was the right one</a:t>
            </a:r>
          </a:p>
          <a:p>
            <a:pPr lvl="1"/>
            <a:r>
              <a:rPr lang="en-US" dirty="0"/>
              <a:t>Most likely to arise when a person recently bought an expensive, high-involvement product that is found to be lacking some of the desirable features of competing brands</a:t>
            </a:r>
          </a:p>
          <a:p>
            <a:pPr lvl="1"/>
            <a:r>
              <a:rPr lang="en-US" dirty="0"/>
              <a:t>A buyer who is experiencing cognitive dissonance may attempt to return the product or may seek out positive information, such as reviews, to justify choosing it</a:t>
            </a:r>
          </a:p>
          <a:p>
            <a:endParaRPr lang="en-US" dirty="0"/>
          </a:p>
        </p:txBody>
      </p:sp>
    </p:spTree>
    <p:extLst>
      <p:ext uri="{BB962C8B-B14F-4D97-AF65-F5344CB8AC3E}">
        <p14:creationId xmlns:p14="http://schemas.microsoft.com/office/powerpoint/2010/main" val="2024111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Consumer Decision Making </a:t>
            </a:r>
            <a:r>
              <a:rPr lang="en-US" sz="1800" dirty="0"/>
              <a:t>(slide 1 of 2)</a:t>
            </a:r>
            <a:endParaRPr lang="en-US" dirty="0"/>
          </a:p>
        </p:txBody>
      </p:sp>
      <p:sp>
        <p:nvSpPr>
          <p:cNvPr id="2" name="Text Placeholder 1"/>
          <p:cNvSpPr>
            <a:spLocks noGrp="1"/>
          </p:cNvSpPr>
          <p:nvPr>
            <p:ph type="body" sz="quarter" idx="17"/>
          </p:nvPr>
        </p:nvSpPr>
        <p:spPr/>
        <p:txBody>
          <a:bodyPr/>
          <a:lstStyle/>
          <a:p>
            <a:r>
              <a:rPr lang="en-US" sz="2400" dirty="0"/>
              <a:t>There are three types of consumer decision making, which vary in involvement level and other factors:</a:t>
            </a:r>
          </a:p>
          <a:p>
            <a:pPr lvl="1"/>
            <a:r>
              <a:rPr lang="en-US" sz="2400" dirty="0"/>
              <a:t>Routinized response behavior</a:t>
            </a:r>
          </a:p>
          <a:p>
            <a:pPr lvl="1"/>
            <a:r>
              <a:rPr lang="en-US" sz="2400" dirty="0"/>
              <a:t>Limited decision making</a:t>
            </a:r>
          </a:p>
          <a:p>
            <a:pPr lvl="1"/>
            <a:r>
              <a:rPr lang="en-US" sz="2400" dirty="0"/>
              <a:t>Extended decision making</a:t>
            </a:r>
          </a:p>
          <a:p>
            <a:endParaRPr lang="en-US" dirty="0"/>
          </a:p>
        </p:txBody>
      </p:sp>
    </p:spTree>
    <p:extLst>
      <p:ext uri="{BB962C8B-B14F-4D97-AF65-F5344CB8AC3E}">
        <p14:creationId xmlns:p14="http://schemas.microsoft.com/office/powerpoint/2010/main" val="2154801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E7A20-64D7-440B-8ACB-5325524D0171}"/>
              </a:ext>
            </a:extLst>
          </p:cNvPr>
          <p:cNvSpPr>
            <a:spLocks noGrp="1"/>
          </p:cNvSpPr>
          <p:nvPr>
            <p:ph type="title"/>
          </p:nvPr>
        </p:nvSpPr>
        <p:spPr/>
        <p:txBody>
          <a:bodyPr/>
          <a:lstStyle/>
          <a:p>
            <a:r>
              <a:rPr lang="en-US" dirty="0"/>
              <a:t>Table 7.1 – Consumer Decision Making</a:t>
            </a:r>
          </a:p>
        </p:txBody>
      </p:sp>
      <p:graphicFrame>
        <p:nvGraphicFramePr>
          <p:cNvPr id="4" name="Table Placeholder 10">
            <a:extLst>
              <a:ext uri="{FF2B5EF4-FFF2-40B4-BE49-F238E27FC236}">
                <a16:creationId xmlns:a16="http://schemas.microsoft.com/office/drawing/2014/main" id="{D33A5061-39D3-4708-9724-4FBA0F9CD2D9}"/>
              </a:ext>
            </a:extLst>
          </p:cNvPr>
          <p:cNvGraphicFramePr>
            <a:graphicFrameLocks noGrp="1"/>
          </p:cNvGraphicFramePr>
          <p:nvPr>
            <p:ph type="tbl" sz="quarter" idx="10"/>
            <p:extLst/>
          </p:nvPr>
        </p:nvGraphicFramePr>
        <p:xfrm>
          <a:off x="1086050" y="1705075"/>
          <a:ext cx="10019900" cy="3447850"/>
        </p:xfrm>
        <a:graphic>
          <a:graphicData uri="http://schemas.openxmlformats.org/drawingml/2006/table">
            <a:tbl>
              <a:tblPr firstRow="1" bandRow="1">
                <a:tableStyleId>{5C22544A-7EE6-4342-B048-85BDC9FD1C3A}</a:tableStyleId>
              </a:tblPr>
              <a:tblGrid>
                <a:gridCol w="2504975">
                  <a:extLst>
                    <a:ext uri="{9D8B030D-6E8A-4147-A177-3AD203B41FA5}">
                      <a16:colId xmlns:a16="http://schemas.microsoft.com/office/drawing/2014/main" val="3532458289"/>
                    </a:ext>
                  </a:extLst>
                </a:gridCol>
                <a:gridCol w="2504975">
                  <a:extLst>
                    <a:ext uri="{9D8B030D-6E8A-4147-A177-3AD203B41FA5}">
                      <a16:colId xmlns:a16="http://schemas.microsoft.com/office/drawing/2014/main" val="2564591482"/>
                    </a:ext>
                  </a:extLst>
                </a:gridCol>
                <a:gridCol w="2504975">
                  <a:extLst>
                    <a:ext uri="{9D8B030D-6E8A-4147-A177-3AD203B41FA5}">
                      <a16:colId xmlns:a16="http://schemas.microsoft.com/office/drawing/2014/main" val="2293618107"/>
                    </a:ext>
                  </a:extLst>
                </a:gridCol>
                <a:gridCol w="2504975">
                  <a:extLst>
                    <a:ext uri="{9D8B030D-6E8A-4147-A177-3AD203B41FA5}">
                      <a16:colId xmlns:a16="http://schemas.microsoft.com/office/drawing/2014/main" val="1867434314"/>
                    </a:ext>
                  </a:extLst>
                </a:gridCol>
              </a:tblGrid>
              <a:tr h="845820">
                <a:tc>
                  <a:txBody>
                    <a:bodyPr/>
                    <a:lstStyle/>
                    <a:p>
                      <a:pPr algn="ctr"/>
                      <a:endParaRPr lang="en-US"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Routinized Response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Limited</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Extended</a:t>
                      </a:r>
                    </a:p>
                  </a:txBody>
                  <a:tcPr/>
                </a:tc>
                <a:extLst>
                  <a:ext uri="{0D108BD9-81ED-4DB2-BD59-A6C34878D82A}">
                    <a16:rowId xmlns:a16="http://schemas.microsoft.com/office/drawing/2014/main" val="929213733"/>
                  </a:ext>
                </a:extLst>
              </a:tr>
              <a:tr h="5614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Product cost</a:t>
                      </a:r>
                    </a:p>
                  </a:txBody>
                  <a:tcPr/>
                </a:tc>
                <a:tc>
                  <a:txBody>
                    <a:bodyPr/>
                    <a:lstStyle/>
                    <a:p>
                      <a:r>
                        <a:rPr lang="en-US" dirty="0">
                          <a:solidFill>
                            <a:srgbClr val="006298"/>
                          </a:solidFill>
                          <a:latin typeface="Arial" panose="020B0604020202020204" pitchFamily="34" charset="0"/>
                          <a:cs typeface="Arial" panose="020B0604020202020204" pitchFamily="34" charset="0"/>
                        </a:rPr>
                        <a:t>Low</a:t>
                      </a:r>
                    </a:p>
                  </a:txBody>
                  <a:tcPr/>
                </a:tc>
                <a:tc>
                  <a:txBody>
                    <a:bodyPr/>
                    <a:lstStyle/>
                    <a:p>
                      <a:r>
                        <a:rPr lang="en-US" dirty="0">
                          <a:solidFill>
                            <a:srgbClr val="006298"/>
                          </a:solidFill>
                          <a:latin typeface="Arial" panose="020B0604020202020204" pitchFamily="34" charset="0"/>
                          <a:cs typeface="Arial" panose="020B0604020202020204" pitchFamily="34" charset="0"/>
                        </a:rPr>
                        <a:t>Low to moderate</a:t>
                      </a:r>
                    </a:p>
                  </a:txBody>
                  <a:tcPr/>
                </a:tc>
                <a:tc>
                  <a:txBody>
                    <a:bodyPr/>
                    <a:lstStyle/>
                    <a:p>
                      <a:r>
                        <a:rPr lang="en-US" dirty="0">
                          <a:solidFill>
                            <a:srgbClr val="006298"/>
                          </a:solidFill>
                          <a:latin typeface="Arial" panose="020B0604020202020204" pitchFamily="34" charset="0"/>
                          <a:cs typeface="Arial" panose="020B0604020202020204" pitchFamily="34" charset="0"/>
                        </a:rPr>
                        <a:t>High</a:t>
                      </a:r>
                    </a:p>
                  </a:txBody>
                  <a:tcPr/>
                </a:tc>
                <a:extLst>
                  <a:ext uri="{0D108BD9-81ED-4DB2-BD59-A6C34878D82A}">
                    <a16:rowId xmlns:a16="http://schemas.microsoft.com/office/drawing/2014/main" val="2017040155"/>
                  </a:ext>
                </a:extLst>
              </a:tr>
              <a:tr h="567891">
                <a:tc>
                  <a:txBody>
                    <a:bodyPr/>
                    <a:lstStyle/>
                    <a:p>
                      <a:r>
                        <a:rPr lang="en-US" dirty="0">
                          <a:solidFill>
                            <a:srgbClr val="006298"/>
                          </a:solidFill>
                          <a:latin typeface="Arial" panose="020B0604020202020204" pitchFamily="34" charset="0"/>
                          <a:cs typeface="Arial" panose="020B0604020202020204" pitchFamily="34" charset="0"/>
                        </a:rPr>
                        <a:t>Search effort</a:t>
                      </a:r>
                    </a:p>
                  </a:txBody>
                  <a:tcPr/>
                </a:tc>
                <a:tc>
                  <a:txBody>
                    <a:bodyPr/>
                    <a:lstStyle/>
                    <a:p>
                      <a:r>
                        <a:rPr lang="en-US" dirty="0">
                          <a:solidFill>
                            <a:srgbClr val="006298"/>
                          </a:solidFill>
                          <a:latin typeface="Arial" panose="020B0604020202020204" pitchFamily="34" charset="0"/>
                          <a:cs typeface="Arial" panose="020B0604020202020204" pitchFamily="34" charset="0"/>
                        </a:rPr>
                        <a:t>Little</a:t>
                      </a:r>
                    </a:p>
                  </a:txBody>
                  <a:tcPr/>
                </a:tc>
                <a:tc>
                  <a:txBody>
                    <a:bodyPr/>
                    <a:lstStyle/>
                    <a:p>
                      <a:r>
                        <a:rPr lang="en-US" dirty="0">
                          <a:solidFill>
                            <a:srgbClr val="006298"/>
                          </a:solidFill>
                          <a:latin typeface="Arial" panose="020B0604020202020204" pitchFamily="34" charset="0"/>
                          <a:cs typeface="Arial" panose="020B0604020202020204" pitchFamily="34" charset="0"/>
                        </a:rPr>
                        <a:t>Little to moderate</a:t>
                      </a:r>
                    </a:p>
                  </a:txBody>
                  <a:tcPr/>
                </a:tc>
                <a:tc>
                  <a:txBody>
                    <a:bodyPr/>
                    <a:lstStyle/>
                    <a:p>
                      <a:r>
                        <a:rPr lang="en-US" dirty="0">
                          <a:solidFill>
                            <a:srgbClr val="006298"/>
                          </a:solidFill>
                          <a:latin typeface="Arial" panose="020B0604020202020204" pitchFamily="34" charset="0"/>
                          <a:cs typeface="Arial" panose="020B0604020202020204" pitchFamily="34" charset="0"/>
                        </a:rPr>
                        <a:t>Extensive</a:t>
                      </a:r>
                    </a:p>
                  </a:txBody>
                  <a:tcPr/>
                </a:tc>
                <a:extLst>
                  <a:ext uri="{0D108BD9-81ED-4DB2-BD59-A6C34878D82A}">
                    <a16:rowId xmlns:a16="http://schemas.microsoft.com/office/drawing/2014/main" val="3373640361"/>
                  </a:ext>
                </a:extLst>
              </a:tr>
              <a:tr h="558265">
                <a:tc>
                  <a:txBody>
                    <a:bodyPr/>
                    <a:lstStyle/>
                    <a:p>
                      <a:r>
                        <a:rPr lang="en-US" dirty="0">
                          <a:solidFill>
                            <a:srgbClr val="006298"/>
                          </a:solidFill>
                          <a:latin typeface="Arial" panose="020B0604020202020204" pitchFamily="34" charset="0"/>
                          <a:cs typeface="Arial" panose="020B0604020202020204" pitchFamily="34" charset="0"/>
                        </a:rPr>
                        <a:t>Time spent</a:t>
                      </a:r>
                    </a:p>
                  </a:txBody>
                  <a:tcPr/>
                </a:tc>
                <a:tc>
                  <a:txBody>
                    <a:bodyPr/>
                    <a:lstStyle/>
                    <a:p>
                      <a:r>
                        <a:rPr lang="en-US" dirty="0">
                          <a:solidFill>
                            <a:srgbClr val="006298"/>
                          </a:solidFill>
                          <a:latin typeface="Arial" panose="020B0604020202020204" pitchFamily="34" charset="0"/>
                          <a:cs typeface="Arial" panose="020B0604020202020204" pitchFamily="34" charset="0"/>
                        </a:rPr>
                        <a:t>Short</a:t>
                      </a:r>
                    </a:p>
                  </a:txBody>
                  <a:tcPr/>
                </a:tc>
                <a:tc>
                  <a:txBody>
                    <a:bodyPr/>
                    <a:lstStyle/>
                    <a:p>
                      <a:r>
                        <a:rPr lang="en-US" dirty="0">
                          <a:solidFill>
                            <a:srgbClr val="006298"/>
                          </a:solidFill>
                          <a:latin typeface="Arial" panose="020B0604020202020204" pitchFamily="34" charset="0"/>
                          <a:cs typeface="Arial" panose="020B0604020202020204" pitchFamily="34" charset="0"/>
                        </a:rPr>
                        <a:t>Short to medium</a:t>
                      </a:r>
                    </a:p>
                  </a:txBody>
                  <a:tcPr/>
                </a:tc>
                <a:tc>
                  <a:txBody>
                    <a:bodyPr/>
                    <a:lstStyle/>
                    <a:p>
                      <a:r>
                        <a:rPr lang="en-US" dirty="0">
                          <a:solidFill>
                            <a:srgbClr val="006298"/>
                          </a:solidFill>
                          <a:latin typeface="Arial" panose="020B0604020202020204" pitchFamily="34" charset="0"/>
                          <a:cs typeface="Arial" panose="020B0604020202020204" pitchFamily="34" charset="0"/>
                        </a:rPr>
                        <a:t>Lengthy</a:t>
                      </a:r>
                    </a:p>
                  </a:txBody>
                  <a:tcPr/>
                </a:tc>
                <a:extLst>
                  <a:ext uri="{0D108BD9-81ED-4DB2-BD59-A6C34878D82A}">
                    <a16:rowId xmlns:a16="http://schemas.microsoft.com/office/drawing/2014/main" val="4053888524"/>
                  </a:ext>
                </a:extLst>
              </a:tr>
              <a:tr h="422910">
                <a:tc>
                  <a:txBody>
                    <a:bodyPr/>
                    <a:lstStyle/>
                    <a:p>
                      <a:r>
                        <a:rPr lang="en-US" dirty="0">
                          <a:solidFill>
                            <a:srgbClr val="006298"/>
                          </a:solidFill>
                          <a:latin typeface="Arial" panose="020B0604020202020204" pitchFamily="34" charset="0"/>
                          <a:cs typeface="Arial" panose="020B0604020202020204" pitchFamily="34" charset="0"/>
                        </a:rPr>
                        <a:t>Brand preference</a:t>
                      </a:r>
                    </a:p>
                  </a:txBody>
                  <a:tcPr/>
                </a:tc>
                <a:tc>
                  <a:txBody>
                    <a:bodyPr/>
                    <a:lstStyle/>
                    <a:p>
                      <a:r>
                        <a:rPr lang="en-US" dirty="0">
                          <a:solidFill>
                            <a:srgbClr val="006298"/>
                          </a:solidFill>
                          <a:latin typeface="Arial" panose="020B0604020202020204" pitchFamily="34" charset="0"/>
                          <a:cs typeface="Arial" panose="020B0604020202020204" pitchFamily="34" charset="0"/>
                        </a:rPr>
                        <a:t>More than one is acceptable, although one is preferred</a:t>
                      </a:r>
                    </a:p>
                  </a:txBody>
                  <a:tcPr/>
                </a:tc>
                <a:tc>
                  <a:txBody>
                    <a:bodyPr/>
                    <a:lstStyle/>
                    <a:p>
                      <a:r>
                        <a:rPr lang="en-US" dirty="0">
                          <a:solidFill>
                            <a:srgbClr val="006298"/>
                          </a:solidFill>
                          <a:latin typeface="Arial" panose="020B0604020202020204" pitchFamily="34" charset="0"/>
                          <a:cs typeface="Arial" panose="020B0604020202020204" pitchFamily="34" charset="0"/>
                        </a:rPr>
                        <a:t>Several</a:t>
                      </a:r>
                    </a:p>
                  </a:txBody>
                  <a:tcPr/>
                </a:tc>
                <a:tc>
                  <a:txBody>
                    <a:bodyPr/>
                    <a:lstStyle/>
                    <a:p>
                      <a:r>
                        <a:rPr lang="en-US" dirty="0">
                          <a:solidFill>
                            <a:srgbClr val="006298"/>
                          </a:solidFill>
                          <a:latin typeface="Arial" panose="020B0604020202020204" pitchFamily="34" charset="0"/>
                          <a:cs typeface="Arial" panose="020B0604020202020204" pitchFamily="34" charset="0"/>
                        </a:rPr>
                        <a:t>Varies, usually many</a:t>
                      </a:r>
                    </a:p>
                  </a:txBody>
                  <a:tcPr/>
                </a:tc>
                <a:extLst>
                  <a:ext uri="{0D108BD9-81ED-4DB2-BD59-A6C34878D82A}">
                    <a16:rowId xmlns:a16="http://schemas.microsoft.com/office/drawing/2014/main" val="395366526"/>
                  </a:ext>
                </a:extLst>
              </a:tr>
            </a:tbl>
          </a:graphicData>
        </a:graphic>
      </p:graphicFrame>
    </p:spTree>
    <p:extLst>
      <p:ext uri="{BB962C8B-B14F-4D97-AF65-F5344CB8AC3E}">
        <p14:creationId xmlns:p14="http://schemas.microsoft.com/office/powerpoint/2010/main" val="2315195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Consumer Decision Making </a:t>
            </a:r>
            <a:r>
              <a:rPr lang="en-US" sz="1800" dirty="0"/>
              <a:t>(slide 2 of 2)</a:t>
            </a:r>
            <a:endParaRPr lang="en-US" dirty="0"/>
          </a:p>
        </p:txBody>
      </p:sp>
      <p:sp>
        <p:nvSpPr>
          <p:cNvPr id="2" name="Text Placeholder 1"/>
          <p:cNvSpPr>
            <a:spLocks noGrp="1"/>
          </p:cNvSpPr>
          <p:nvPr>
            <p:ph type="body" sz="quarter" idx="17"/>
          </p:nvPr>
        </p:nvSpPr>
        <p:spPr>
          <a:xfrm>
            <a:off x="743576" y="1174283"/>
            <a:ext cx="10711543" cy="4858218"/>
          </a:xfrm>
        </p:spPr>
        <p:txBody>
          <a:bodyPr>
            <a:normAutofit lnSpcReduction="10000"/>
          </a:bodyPr>
          <a:lstStyle/>
          <a:p>
            <a:r>
              <a:rPr lang="en-US" sz="2400" b="1" dirty="0">
                <a:solidFill>
                  <a:srgbClr val="3083C5"/>
                </a:solidFill>
              </a:rPr>
              <a:t>Routinized response behavior </a:t>
            </a:r>
            <a:r>
              <a:rPr lang="en-US" sz="2400" dirty="0"/>
              <a:t>– A consumer decision-making process used when buying frequently purchased, low-cost items that require very little search-and-decision effort</a:t>
            </a:r>
          </a:p>
          <a:p>
            <a:pPr lvl="1"/>
            <a:r>
              <a:rPr lang="en-US" dirty="0"/>
              <a:t>Selecting most supermarket items such as soft drinks or batteries</a:t>
            </a:r>
          </a:p>
          <a:p>
            <a:r>
              <a:rPr lang="en-US" sz="2400" b="1" dirty="0">
                <a:solidFill>
                  <a:srgbClr val="3083C5"/>
                </a:solidFill>
              </a:rPr>
              <a:t>Limited decision making </a:t>
            </a:r>
            <a:r>
              <a:rPr lang="en-US" sz="2400" dirty="0"/>
              <a:t>– A consumer decision-making process used when purchasing products occasionally or needing information about an unfamiliar brand in a familiar product category</a:t>
            </a:r>
          </a:p>
          <a:p>
            <a:pPr lvl="1"/>
            <a:r>
              <a:rPr lang="en-US" dirty="0"/>
              <a:t>Requires slightly more time for information gathering and deliberation</a:t>
            </a:r>
          </a:p>
          <a:p>
            <a:r>
              <a:rPr lang="en-US" sz="2400" b="1" dirty="0">
                <a:solidFill>
                  <a:srgbClr val="3083C5"/>
                </a:solidFill>
              </a:rPr>
              <a:t>Extended decision making </a:t>
            </a:r>
            <a:r>
              <a:rPr lang="en-US" sz="2400" dirty="0"/>
              <a:t>– A consumer decision-making process employed when purchasing unfamiliar, expensive, or infrequently </a:t>
            </a:r>
            <a:br>
              <a:rPr lang="en-US" sz="2400" dirty="0"/>
            </a:br>
            <a:r>
              <a:rPr lang="en-US" sz="2400" dirty="0"/>
              <a:t>bought products</a:t>
            </a:r>
          </a:p>
          <a:p>
            <a:pPr lvl="1"/>
            <a:r>
              <a:rPr lang="en-US" dirty="0"/>
              <a:t>Purchasing a computer, car, or the services of a doctor or lawyer</a:t>
            </a:r>
          </a:p>
          <a:p>
            <a:r>
              <a:rPr lang="en-US" sz="2400" dirty="0"/>
              <a:t>Consumer decision making is not always rational</a:t>
            </a:r>
          </a:p>
          <a:p>
            <a:pPr lvl="1"/>
            <a:r>
              <a:rPr lang="en-US" b="1" dirty="0">
                <a:solidFill>
                  <a:srgbClr val="3083C5"/>
                </a:solidFill>
              </a:rPr>
              <a:t>Impulse buying </a:t>
            </a:r>
            <a:r>
              <a:rPr lang="en-US" dirty="0"/>
              <a:t>– An unplanned buying behavior resulting from a powerful urge to </a:t>
            </a:r>
            <a:br>
              <a:rPr lang="en-US" dirty="0"/>
            </a:br>
            <a:r>
              <a:rPr lang="en-US" dirty="0"/>
              <a:t>buy something immediately</a:t>
            </a:r>
          </a:p>
          <a:p>
            <a:endParaRPr lang="en-US" dirty="0"/>
          </a:p>
        </p:txBody>
      </p:sp>
    </p:spTree>
    <p:extLst>
      <p:ext uri="{BB962C8B-B14F-4D97-AF65-F5344CB8AC3E}">
        <p14:creationId xmlns:p14="http://schemas.microsoft.com/office/powerpoint/2010/main" val="1759295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Consumer Level of Involvement</a:t>
            </a:r>
          </a:p>
        </p:txBody>
      </p:sp>
      <p:sp>
        <p:nvSpPr>
          <p:cNvPr id="2" name="Text Placeholder 1"/>
          <p:cNvSpPr>
            <a:spLocks noGrp="1"/>
          </p:cNvSpPr>
          <p:nvPr>
            <p:ph type="body" sz="quarter" idx="17"/>
          </p:nvPr>
        </p:nvSpPr>
        <p:spPr>
          <a:xfrm>
            <a:off x="740228" y="1445795"/>
            <a:ext cx="10711543" cy="4394200"/>
          </a:xfrm>
        </p:spPr>
        <p:txBody>
          <a:bodyPr/>
          <a:lstStyle/>
          <a:p>
            <a:r>
              <a:rPr lang="en-US" sz="2400" b="1" dirty="0">
                <a:solidFill>
                  <a:srgbClr val="3083C5"/>
                </a:solidFill>
              </a:rPr>
              <a:t>Level of involvement </a:t>
            </a:r>
            <a:r>
              <a:rPr lang="en-US" sz="2400" dirty="0"/>
              <a:t>– An individual’s degree of interest in a product and the importance of the product for that person</a:t>
            </a:r>
          </a:p>
          <a:p>
            <a:pPr lvl="1"/>
            <a:r>
              <a:rPr lang="en-US" dirty="0"/>
              <a:t>High-involvement products tend to be those that are visible to others (e.g., real estate, high-end electronics, or automobiles) and are more expensive</a:t>
            </a:r>
          </a:p>
          <a:p>
            <a:pPr lvl="2"/>
            <a:r>
              <a:rPr lang="en-US" dirty="0"/>
              <a:t>High-importance issues, such as health care, are also associated with high levels of involvement</a:t>
            </a:r>
          </a:p>
          <a:p>
            <a:pPr lvl="1"/>
            <a:r>
              <a:rPr lang="en-US" dirty="0"/>
              <a:t>Low-involvement products are much less expensive and have less associated social risk (e.g., grocery or drugstore items)</a:t>
            </a:r>
          </a:p>
          <a:p>
            <a:r>
              <a:rPr lang="en-US" sz="2400" i="1" dirty="0"/>
              <a:t>Enduring involvement </a:t>
            </a:r>
            <a:r>
              <a:rPr lang="en-US" sz="2400" dirty="0"/>
              <a:t>– Ongoing and long-term involvement with a product or product category</a:t>
            </a:r>
          </a:p>
          <a:p>
            <a:r>
              <a:rPr lang="en-US" sz="2400" i="1" dirty="0"/>
              <a:t>Situational involvement </a:t>
            </a:r>
            <a:r>
              <a:rPr lang="en-US" sz="2400" dirty="0"/>
              <a:t>– Temporary and dynamic involvement resulting from a particular set of circumstances</a:t>
            </a:r>
          </a:p>
          <a:p>
            <a:endParaRPr lang="en-US" dirty="0"/>
          </a:p>
        </p:txBody>
      </p:sp>
    </p:spTree>
    <p:extLst>
      <p:ext uri="{BB962C8B-B14F-4D97-AF65-F5344CB8AC3E}">
        <p14:creationId xmlns:p14="http://schemas.microsoft.com/office/powerpoint/2010/main" val="165118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Situational Influences on the </a:t>
            </a:r>
            <a:br>
              <a:rPr lang="en-US" dirty="0"/>
            </a:br>
            <a:r>
              <a:rPr lang="en-US" dirty="0"/>
              <a:t>Buying Decision Process </a:t>
            </a:r>
            <a:r>
              <a:rPr lang="en-US" sz="1800" dirty="0"/>
              <a:t>(slide 1 of 3)</a:t>
            </a:r>
            <a:endParaRPr lang="en-US" dirty="0"/>
          </a:p>
        </p:txBody>
      </p:sp>
      <p:sp>
        <p:nvSpPr>
          <p:cNvPr id="2" name="Text Placeholder 1"/>
          <p:cNvSpPr>
            <a:spLocks noGrp="1"/>
          </p:cNvSpPr>
          <p:nvPr>
            <p:ph type="body" sz="quarter" idx="17"/>
          </p:nvPr>
        </p:nvSpPr>
        <p:spPr/>
        <p:txBody>
          <a:bodyPr/>
          <a:lstStyle/>
          <a:p>
            <a:r>
              <a:rPr lang="en-US" sz="2400" b="1" dirty="0">
                <a:solidFill>
                  <a:srgbClr val="3083C5"/>
                </a:solidFill>
              </a:rPr>
              <a:t>Situational influences </a:t>
            </a:r>
            <a:r>
              <a:rPr lang="en-US" sz="2400" dirty="0"/>
              <a:t>– Influences that result from circumstances, time, and location that affect the consumer buying decision process</a:t>
            </a:r>
          </a:p>
          <a:p>
            <a:pPr lvl="1"/>
            <a:r>
              <a:rPr lang="en-US" dirty="0"/>
              <a:t>Can influence the buyer during any stage of the decision-making process and may cause the individual to shorten, lengthen, or terminate the process</a:t>
            </a:r>
          </a:p>
          <a:p>
            <a:r>
              <a:rPr lang="en-US" sz="2400" dirty="0"/>
              <a:t>Five categories of situational influences:</a:t>
            </a:r>
          </a:p>
          <a:p>
            <a:pPr lvl="1"/>
            <a:r>
              <a:rPr lang="en-US" dirty="0"/>
              <a:t>Physical surroundings</a:t>
            </a:r>
          </a:p>
          <a:p>
            <a:pPr lvl="1"/>
            <a:r>
              <a:rPr lang="en-US" dirty="0"/>
              <a:t>Social surroundings</a:t>
            </a:r>
          </a:p>
          <a:p>
            <a:pPr lvl="1"/>
            <a:r>
              <a:rPr lang="en-US" dirty="0"/>
              <a:t>Time perspective</a:t>
            </a:r>
          </a:p>
          <a:p>
            <a:pPr lvl="1"/>
            <a:r>
              <a:rPr lang="en-US" dirty="0"/>
              <a:t>Reason for purchase</a:t>
            </a:r>
          </a:p>
          <a:p>
            <a:pPr lvl="1"/>
            <a:r>
              <a:rPr lang="en-US" dirty="0"/>
              <a:t>The buyer’s momentary mood and condition</a:t>
            </a:r>
          </a:p>
          <a:p>
            <a:endParaRPr lang="en-US" dirty="0"/>
          </a:p>
        </p:txBody>
      </p:sp>
    </p:spTree>
    <p:extLst>
      <p:ext uri="{BB962C8B-B14F-4D97-AF65-F5344CB8AC3E}">
        <p14:creationId xmlns:p14="http://schemas.microsoft.com/office/powerpoint/2010/main" val="3412270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Situational Influences on the</a:t>
            </a:r>
            <a:br>
              <a:rPr lang="en-US" dirty="0"/>
            </a:br>
            <a:r>
              <a:rPr lang="en-US" dirty="0"/>
              <a:t>Buying Decision Process </a:t>
            </a:r>
            <a:r>
              <a:rPr lang="en-US" sz="1800" dirty="0"/>
              <a:t>(slide 2 of 3)</a:t>
            </a:r>
            <a:endParaRPr lang="en-US" dirty="0"/>
          </a:p>
        </p:txBody>
      </p:sp>
      <p:sp>
        <p:nvSpPr>
          <p:cNvPr id="2" name="Text Placeholder 1"/>
          <p:cNvSpPr>
            <a:spLocks noGrp="1"/>
          </p:cNvSpPr>
          <p:nvPr>
            <p:ph type="body" sz="quarter" idx="17"/>
          </p:nvPr>
        </p:nvSpPr>
        <p:spPr/>
        <p:txBody>
          <a:bodyPr>
            <a:normAutofit lnSpcReduction="10000"/>
          </a:bodyPr>
          <a:lstStyle/>
          <a:p>
            <a:r>
              <a:rPr lang="en-US" sz="2400" dirty="0"/>
              <a:t>Physical surroundings include location, store atmosphere, scents, sounds, lighting, weather, and other factors in the physical environment in which the decision process occurs</a:t>
            </a:r>
          </a:p>
          <a:p>
            <a:r>
              <a:rPr lang="en-US" sz="2400" dirty="0"/>
              <a:t>Social surroundings include characteristics and interactions of others who are present during a purchase decision, such as friends, relatives, salespeople, and other customers</a:t>
            </a:r>
          </a:p>
          <a:p>
            <a:r>
              <a:rPr lang="en-US" sz="2400" dirty="0"/>
              <a:t>The time dimension influences the buying decision process in several ways</a:t>
            </a:r>
          </a:p>
          <a:p>
            <a:pPr lvl="1"/>
            <a:r>
              <a:rPr lang="en-US" dirty="0"/>
              <a:t>It takes varying amounts of time to progress through the steps of the buying decision process, including learning about, searching for, purchasing, and using a product</a:t>
            </a:r>
          </a:p>
          <a:p>
            <a:pPr lvl="1"/>
            <a:r>
              <a:rPr lang="en-US" dirty="0"/>
              <a:t>Time also plays a major role when consumers consider the frequency of product use, the length of time required to use it, and the overall product life</a:t>
            </a:r>
          </a:p>
          <a:p>
            <a:pPr lvl="1"/>
            <a:r>
              <a:rPr lang="en-US" dirty="0"/>
              <a:t>Other time dimensions that can influence purchases include time of day, day of the week or month, seasons, and holidays</a:t>
            </a:r>
          </a:p>
          <a:p>
            <a:endParaRPr lang="en-US" dirty="0"/>
          </a:p>
        </p:txBody>
      </p:sp>
    </p:spTree>
    <p:extLst>
      <p:ext uri="{BB962C8B-B14F-4D97-AF65-F5344CB8AC3E}">
        <p14:creationId xmlns:p14="http://schemas.microsoft.com/office/powerpoint/2010/main" val="37559645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Situational Influences on the </a:t>
            </a:r>
            <a:br>
              <a:rPr lang="en-US" dirty="0"/>
            </a:br>
            <a:r>
              <a:rPr lang="en-US" dirty="0"/>
              <a:t>Buying Decision Process </a:t>
            </a:r>
            <a:r>
              <a:rPr lang="en-US" sz="1800" dirty="0"/>
              <a:t>(slide 3 of 3)</a:t>
            </a:r>
            <a:endParaRPr lang="en-US" dirty="0"/>
          </a:p>
        </p:txBody>
      </p:sp>
      <p:sp>
        <p:nvSpPr>
          <p:cNvPr id="2" name="Text Placeholder 1"/>
          <p:cNvSpPr>
            <a:spLocks noGrp="1"/>
          </p:cNvSpPr>
          <p:nvPr>
            <p:ph type="body" sz="quarter" idx="17"/>
          </p:nvPr>
        </p:nvSpPr>
        <p:spPr/>
        <p:txBody>
          <a:bodyPr/>
          <a:lstStyle/>
          <a:p>
            <a:r>
              <a:rPr lang="en-US" sz="2400" dirty="0"/>
              <a:t>The reason for purchase involves what exactly the product purchase should accomplish and for whom</a:t>
            </a:r>
          </a:p>
          <a:p>
            <a:r>
              <a:rPr lang="en-US" sz="2400" dirty="0"/>
              <a:t>The buyer’s moods (e.g., anger, anxiety, or contentment) or conditions (e.g., fatigue, illness, or having cash on hand) may affect the consumer buying decision process</a:t>
            </a:r>
          </a:p>
          <a:p>
            <a:pPr lvl="1"/>
            <a:r>
              <a:rPr lang="en-US" sz="1800" dirty="0"/>
              <a:t>Such moods or conditions are momentary and occur immediately before the situation where a buying decision will be made</a:t>
            </a:r>
          </a:p>
          <a:p>
            <a:pPr lvl="1"/>
            <a:r>
              <a:rPr lang="en-US" sz="1800" dirty="0"/>
              <a:t>They can affect a person’s ability and desire to search for or receive information, or seek and evaluate alternatives</a:t>
            </a:r>
          </a:p>
          <a:p>
            <a:pPr lvl="1"/>
            <a:r>
              <a:rPr lang="en-US" sz="1800" dirty="0"/>
              <a:t>Moods can also significantly influence a consumer’s </a:t>
            </a:r>
            <a:r>
              <a:rPr lang="en-US" sz="1800" dirty="0" err="1"/>
              <a:t>postpurchase</a:t>
            </a:r>
            <a:r>
              <a:rPr lang="en-US" sz="1800" dirty="0"/>
              <a:t> evaluation</a:t>
            </a:r>
          </a:p>
          <a:p>
            <a:endParaRPr lang="en-US" dirty="0"/>
          </a:p>
        </p:txBody>
      </p:sp>
    </p:spTree>
    <p:extLst>
      <p:ext uri="{BB962C8B-B14F-4D97-AF65-F5344CB8AC3E}">
        <p14:creationId xmlns:p14="http://schemas.microsoft.com/office/powerpoint/2010/main" val="23286719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Psychological Influences on the </a:t>
            </a:r>
            <a:br>
              <a:rPr lang="en-US" dirty="0"/>
            </a:br>
            <a:r>
              <a:rPr lang="en-US" dirty="0"/>
              <a:t>Buying Decision Process</a:t>
            </a:r>
          </a:p>
        </p:txBody>
      </p:sp>
      <p:sp>
        <p:nvSpPr>
          <p:cNvPr id="2" name="Text Placeholder 1"/>
          <p:cNvSpPr>
            <a:spLocks noGrp="1"/>
          </p:cNvSpPr>
          <p:nvPr>
            <p:ph type="body" sz="quarter" idx="17"/>
          </p:nvPr>
        </p:nvSpPr>
        <p:spPr/>
        <p:txBody>
          <a:bodyPr/>
          <a:lstStyle/>
          <a:p>
            <a:r>
              <a:rPr lang="en-US" sz="2400" b="1" dirty="0">
                <a:solidFill>
                  <a:srgbClr val="3083C5"/>
                </a:solidFill>
              </a:rPr>
              <a:t>Psychological influences </a:t>
            </a:r>
            <a:r>
              <a:rPr lang="en-US" sz="2400" dirty="0"/>
              <a:t>– Factors that in part determine people’s general behavior, thus influencing their behavior as consumers</a:t>
            </a:r>
          </a:p>
          <a:p>
            <a:pPr lvl="1"/>
            <a:r>
              <a:rPr lang="en-US" dirty="0"/>
              <a:t>Operate on buyers internally, but are strongly affected by external social forces</a:t>
            </a:r>
          </a:p>
          <a:p>
            <a:r>
              <a:rPr lang="en-US" sz="2400" dirty="0"/>
              <a:t>Six categories of psychological influences: perception, motives, learning, attitudes, personality and self concept, and lifestyles. </a:t>
            </a:r>
          </a:p>
          <a:p>
            <a:pPr marL="0" indent="0">
              <a:buNone/>
            </a:pPr>
            <a:endParaRPr lang="en-US" dirty="0"/>
          </a:p>
        </p:txBody>
      </p:sp>
    </p:spTree>
    <p:extLst>
      <p:ext uri="{BB962C8B-B14F-4D97-AF65-F5344CB8AC3E}">
        <p14:creationId xmlns:p14="http://schemas.microsoft.com/office/powerpoint/2010/main" val="3540660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Perception</a:t>
            </a:r>
          </a:p>
        </p:txBody>
      </p:sp>
      <p:sp>
        <p:nvSpPr>
          <p:cNvPr id="2" name="Text Placeholder 1"/>
          <p:cNvSpPr>
            <a:spLocks noGrp="1"/>
          </p:cNvSpPr>
          <p:nvPr>
            <p:ph type="body" sz="quarter" idx="17"/>
          </p:nvPr>
        </p:nvSpPr>
        <p:spPr>
          <a:xfrm>
            <a:off x="743576" y="1424539"/>
            <a:ext cx="10711543" cy="4607961"/>
          </a:xfrm>
        </p:spPr>
        <p:txBody>
          <a:bodyPr/>
          <a:lstStyle/>
          <a:p>
            <a:r>
              <a:rPr lang="en-US" sz="2400" b="1" dirty="0">
                <a:solidFill>
                  <a:srgbClr val="3083C5"/>
                </a:solidFill>
              </a:rPr>
              <a:t>Perception</a:t>
            </a:r>
            <a:r>
              <a:rPr lang="en-US" sz="2400" dirty="0">
                <a:solidFill>
                  <a:srgbClr val="3083C5"/>
                </a:solidFill>
              </a:rPr>
              <a:t> </a:t>
            </a:r>
            <a:r>
              <a:rPr lang="en-US" sz="2400" dirty="0"/>
              <a:t>– The process of selecting, organizing, and interpreting information inputs to produce meaning</a:t>
            </a:r>
          </a:p>
          <a:p>
            <a:r>
              <a:rPr lang="en-US" sz="2400" b="1" dirty="0">
                <a:solidFill>
                  <a:srgbClr val="3083C5"/>
                </a:solidFill>
              </a:rPr>
              <a:t>Information inputs </a:t>
            </a:r>
            <a:r>
              <a:rPr lang="en-US" sz="2400" dirty="0"/>
              <a:t>– Sensations received through sight, taste, hearing, smell, and touch</a:t>
            </a:r>
          </a:p>
          <a:p>
            <a:r>
              <a:rPr lang="en-US" sz="2400" b="1" dirty="0">
                <a:solidFill>
                  <a:srgbClr val="3083C5"/>
                </a:solidFill>
              </a:rPr>
              <a:t>Selective exposure </a:t>
            </a:r>
            <a:r>
              <a:rPr lang="en-US" sz="2400" dirty="0"/>
              <a:t>– The process by which some inputs are selected to reach awareness and others are not</a:t>
            </a:r>
          </a:p>
          <a:p>
            <a:r>
              <a:rPr lang="en-US" sz="2400" dirty="0"/>
              <a:t>The selective nature of perception may result in two conditions:</a:t>
            </a:r>
          </a:p>
          <a:p>
            <a:pPr lvl="1"/>
            <a:r>
              <a:rPr lang="en-US" b="1" dirty="0">
                <a:solidFill>
                  <a:srgbClr val="3083C5"/>
                </a:solidFill>
              </a:rPr>
              <a:t>Selective distortion </a:t>
            </a:r>
            <a:r>
              <a:rPr lang="en-US" dirty="0"/>
              <a:t>– An individual’s changing or twisting of information that is inconsistent with personal feelings or beliefs</a:t>
            </a:r>
          </a:p>
          <a:p>
            <a:pPr lvl="1"/>
            <a:r>
              <a:rPr lang="en-US" b="1" dirty="0">
                <a:solidFill>
                  <a:srgbClr val="3083C5"/>
                </a:solidFill>
              </a:rPr>
              <a:t>Selective retention </a:t>
            </a:r>
            <a:r>
              <a:rPr lang="en-US" dirty="0"/>
              <a:t>– Remembering information inputs that support personal feelings and beliefs and forgetting inputs that do not</a:t>
            </a:r>
          </a:p>
          <a:p>
            <a:endParaRPr lang="en-US" dirty="0"/>
          </a:p>
        </p:txBody>
      </p:sp>
    </p:spTree>
    <p:extLst>
      <p:ext uri="{BB962C8B-B14F-4D97-AF65-F5344CB8AC3E}">
        <p14:creationId xmlns:p14="http://schemas.microsoft.com/office/powerpoint/2010/main" val="35069391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87025-31B9-43C6-AD16-02442F31B2D7}"/>
              </a:ext>
            </a:extLst>
          </p:cNvPr>
          <p:cNvSpPr>
            <a:spLocks noGrp="1"/>
          </p:cNvSpPr>
          <p:nvPr>
            <p:ph type="title"/>
          </p:nvPr>
        </p:nvSpPr>
        <p:spPr/>
        <p:txBody>
          <a:bodyPr/>
          <a:lstStyle/>
          <a:p>
            <a:r>
              <a:rPr lang="en-US" dirty="0"/>
              <a:t>The Perception Process</a:t>
            </a:r>
          </a:p>
        </p:txBody>
      </p:sp>
      <p:sp>
        <p:nvSpPr>
          <p:cNvPr id="3" name="Text Placeholder 2">
            <a:extLst>
              <a:ext uri="{FF2B5EF4-FFF2-40B4-BE49-F238E27FC236}">
                <a16:creationId xmlns:a16="http://schemas.microsoft.com/office/drawing/2014/main" id="{BF71BEC0-9325-4577-9561-16AEF8FF5F8A}"/>
              </a:ext>
            </a:extLst>
          </p:cNvPr>
          <p:cNvSpPr>
            <a:spLocks noGrp="1"/>
          </p:cNvSpPr>
          <p:nvPr>
            <p:ph type="body" sz="quarter" idx="17"/>
          </p:nvPr>
        </p:nvSpPr>
        <p:spPr/>
        <p:txBody>
          <a:bodyPr/>
          <a:lstStyle/>
          <a:p>
            <a:r>
              <a:rPr lang="en-US" dirty="0"/>
              <a:t>Selection</a:t>
            </a:r>
          </a:p>
          <a:p>
            <a:pPr lvl="1"/>
            <a:r>
              <a:rPr lang="en-US" dirty="0"/>
              <a:t>Perception can be interpreted in different ways because only some reach our awareness</a:t>
            </a:r>
          </a:p>
          <a:p>
            <a:r>
              <a:rPr lang="en-US" dirty="0"/>
              <a:t>Perceptual organization</a:t>
            </a:r>
          </a:p>
          <a:p>
            <a:pPr lvl="1"/>
            <a:r>
              <a:rPr lang="en-US" dirty="0"/>
              <a:t>Information inputs that reach awareness are not received in an organized form</a:t>
            </a:r>
          </a:p>
          <a:p>
            <a:pPr lvl="2"/>
            <a:r>
              <a:rPr lang="en-US" dirty="0"/>
              <a:t>People use several methods to achieve this	</a:t>
            </a:r>
          </a:p>
          <a:p>
            <a:pPr lvl="3"/>
            <a:r>
              <a:rPr lang="en-US" dirty="0"/>
              <a:t>One method is </a:t>
            </a:r>
            <a:r>
              <a:rPr lang="en-US" i="1" dirty="0"/>
              <a:t>figure-ground</a:t>
            </a:r>
          </a:p>
          <a:p>
            <a:pPr lvl="3"/>
            <a:r>
              <a:rPr lang="en-US" dirty="0"/>
              <a:t>Another method is called </a:t>
            </a:r>
            <a:r>
              <a:rPr lang="en-US" i="1" dirty="0"/>
              <a:t>closure</a:t>
            </a:r>
            <a:endParaRPr lang="en-US" dirty="0"/>
          </a:p>
          <a:p>
            <a:r>
              <a:rPr lang="en-US" dirty="0"/>
              <a:t>Interpretation </a:t>
            </a:r>
          </a:p>
          <a:p>
            <a:pPr lvl="1"/>
            <a:r>
              <a:rPr lang="en-US" dirty="0"/>
              <a:t>Is the assignment of meaning to what has been organized</a:t>
            </a:r>
          </a:p>
        </p:txBody>
      </p:sp>
    </p:spTree>
    <p:extLst>
      <p:ext uri="{BB962C8B-B14F-4D97-AF65-F5344CB8AC3E}">
        <p14:creationId xmlns:p14="http://schemas.microsoft.com/office/powerpoint/2010/main" val="26252218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Motives</a:t>
            </a:r>
          </a:p>
        </p:txBody>
      </p:sp>
      <p:sp>
        <p:nvSpPr>
          <p:cNvPr id="2" name="Text Placeholder 1"/>
          <p:cNvSpPr>
            <a:spLocks noGrp="1"/>
          </p:cNvSpPr>
          <p:nvPr>
            <p:ph type="body" sz="quarter" idx="17"/>
          </p:nvPr>
        </p:nvSpPr>
        <p:spPr>
          <a:xfrm>
            <a:off x="743576" y="1280161"/>
            <a:ext cx="10711543" cy="4752340"/>
          </a:xfrm>
        </p:spPr>
        <p:txBody>
          <a:bodyPr>
            <a:normAutofit/>
          </a:bodyPr>
          <a:lstStyle/>
          <a:p>
            <a:r>
              <a:rPr lang="en-US" sz="2400" b="1" dirty="0">
                <a:solidFill>
                  <a:srgbClr val="3083C5"/>
                </a:solidFill>
              </a:rPr>
              <a:t>Motive</a:t>
            </a:r>
            <a:r>
              <a:rPr lang="en-US" sz="2400" dirty="0">
                <a:solidFill>
                  <a:srgbClr val="3083C5"/>
                </a:solidFill>
              </a:rPr>
              <a:t> </a:t>
            </a:r>
            <a:r>
              <a:rPr lang="en-US" sz="2400" dirty="0"/>
              <a:t>– An internal energizing force that directs a person’s behavior toward satisfying needs or achieving goals</a:t>
            </a:r>
          </a:p>
          <a:p>
            <a:pPr lvl="1"/>
            <a:r>
              <a:rPr lang="en-US" dirty="0"/>
              <a:t>Can be physical feelings, states of mind, or emotions</a:t>
            </a:r>
          </a:p>
          <a:p>
            <a:r>
              <a:rPr lang="en-US" sz="2400" b="1" dirty="0">
                <a:solidFill>
                  <a:srgbClr val="3083C5"/>
                </a:solidFill>
              </a:rPr>
              <a:t>Maslow’s hierarchy of needs </a:t>
            </a:r>
            <a:r>
              <a:rPr lang="en-US" sz="2400" dirty="0"/>
              <a:t>– The five levels of needs that humans seek to satisfy, from most to least important</a:t>
            </a:r>
          </a:p>
          <a:p>
            <a:pPr lvl="1"/>
            <a:r>
              <a:rPr lang="en-US" i="1" dirty="0"/>
              <a:t>Physiological needs </a:t>
            </a:r>
            <a:r>
              <a:rPr lang="en-US" dirty="0"/>
              <a:t>– Requirements for survival such as food, water, sex, clothing, and shelter</a:t>
            </a:r>
          </a:p>
          <a:p>
            <a:pPr lvl="1"/>
            <a:r>
              <a:rPr lang="en-US" i="1" dirty="0"/>
              <a:t>Safety needs </a:t>
            </a:r>
            <a:r>
              <a:rPr lang="en-US" dirty="0"/>
              <a:t>– Include security and freedom from physical and emotional pain and suffering</a:t>
            </a:r>
          </a:p>
          <a:p>
            <a:pPr lvl="1"/>
            <a:r>
              <a:rPr lang="en-US" i="1" dirty="0"/>
              <a:t>Social needs </a:t>
            </a:r>
            <a:r>
              <a:rPr lang="en-US" dirty="0"/>
              <a:t>– Human requirements for love and affection and a sense of belonging</a:t>
            </a:r>
          </a:p>
          <a:p>
            <a:pPr lvl="1"/>
            <a:r>
              <a:rPr lang="en-US" i="1" dirty="0"/>
              <a:t>Esteem needs </a:t>
            </a:r>
            <a:r>
              <a:rPr lang="en-US" dirty="0"/>
              <a:t>– Requirements of respect and recognition from others as well as self-esteem, a sense of one’s own worth</a:t>
            </a:r>
          </a:p>
          <a:p>
            <a:pPr lvl="1"/>
            <a:r>
              <a:rPr lang="en-US" i="1" dirty="0"/>
              <a:t>Self-actualization needs </a:t>
            </a:r>
            <a:r>
              <a:rPr lang="en-US" dirty="0"/>
              <a:t>– People’s needs to grow and develop and to become all they are capable of becoming</a:t>
            </a:r>
          </a:p>
        </p:txBody>
      </p:sp>
    </p:spTree>
    <p:extLst>
      <p:ext uri="{BB962C8B-B14F-4D97-AF65-F5344CB8AC3E}">
        <p14:creationId xmlns:p14="http://schemas.microsoft.com/office/powerpoint/2010/main" val="17766170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51EC1-9FFD-4438-A221-E8AF9F9F6930}"/>
              </a:ext>
            </a:extLst>
          </p:cNvPr>
          <p:cNvSpPr>
            <a:spLocks noGrp="1"/>
          </p:cNvSpPr>
          <p:nvPr>
            <p:ph type="title"/>
          </p:nvPr>
        </p:nvSpPr>
        <p:spPr/>
        <p:txBody>
          <a:bodyPr/>
          <a:lstStyle/>
          <a:p>
            <a:r>
              <a:rPr lang="en-US" dirty="0"/>
              <a:t>Figure 7.2 – Maslow’s Hierarchy of Needs</a:t>
            </a:r>
          </a:p>
        </p:txBody>
      </p:sp>
      <p:pic>
        <p:nvPicPr>
          <p:cNvPr id="6" name="Picture Placeholder 5" descr="A caption that reads, Possible influences on the decision process, appears above 3 horizontally arranged rectangles. From left to right, the rectangles are labeled as. Situational influences, Physical surroundings, social surroundings, time, purchase reason, and buyer's mood and condition. Psychological influences, perception, motivation, learning, attitudes, personality and self concept, and lifestyles. And Social influences, roles, family, reference groups, digital, opinion leaders, social classes, and cultural and subcultures.">
            <a:extLst>
              <a:ext uri="{FF2B5EF4-FFF2-40B4-BE49-F238E27FC236}">
                <a16:creationId xmlns:a16="http://schemas.microsoft.com/office/drawing/2014/main" id="{73F49F0C-E71B-45EE-8CBB-0F7B7FF7588D}"/>
              </a:ext>
            </a:extLst>
          </p:cNvPr>
          <p:cNvPicPr>
            <a:picLocks noGrp="1" noChangeAspect="1"/>
          </p:cNvPicPr>
          <p:nvPr>
            <p:ph type="pic" sz="quarter" idx="10"/>
          </p:nvPr>
        </p:nvPicPr>
        <p:blipFill>
          <a:blip r:embed="rId2"/>
          <a:srcRect l="654" r="654"/>
          <a:stretch>
            <a:fillRect/>
          </a:stretch>
        </p:blipFill>
        <p:spPr>
          <a:xfrm>
            <a:off x="2432999" y="1216601"/>
            <a:ext cx="7326001" cy="4817564"/>
          </a:xfrm>
        </p:spPr>
      </p:pic>
    </p:spTree>
    <p:extLst>
      <p:ext uri="{BB962C8B-B14F-4D97-AF65-F5344CB8AC3E}">
        <p14:creationId xmlns:p14="http://schemas.microsoft.com/office/powerpoint/2010/main" val="5024304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Learning</a:t>
            </a:r>
          </a:p>
        </p:txBody>
      </p:sp>
      <p:sp>
        <p:nvSpPr>
          <p:cNvPr id="2" name="Text Placeholder 1"/>
          <p:cNvSpPr>
            <a:spLocks noGrp="1"/>
          </p:cNvSpPr>
          <p:nvPr>
            <p:ph type="body" sz="quarter" idx="17"/>
          </p:nvPr>
        </p:nvSpPr>
        <p:spPr/>
        <p:txBody>
          <a:bodyPr/>
          <a:lstStyle/>
          <a:p>
            <a:r>
              <a:rPr lang="en-US" sz="2400" b="1" dirty="0">
                <a:solidFill>
                  <a:srgbClr val="3083C5"/>
                </a:solidFill>
              </a:rPr>
              <a:t>Learning</a:t>
            </a:r>
            <a:r>
              <a:rPr lang="en-US" sz="2400" dirty="0"/>
              <a:t> – Changes in an individual’s thought processes and behavior caused by information and experience</a:t>
            </a:r>
          </a:p>
          <a:p>
            <a:pPr lvl="1"/>
            <a:r>
              <a:rPr lang="en-US" sz="2400" dirty="0"/>
              <a:t>Sources of learning:</a:t>
            </a:r>
          </a:p>
          <a:p>
            <a:pPr lvl="2"/>
            <a:r>
              <a:rPr lang="en-US" sz="2400" dirty="0"/>
              <a:t>Consequences of behavior</a:t>
            </a:r>
          </a:p>
          <a:p>
            <a:pPr lvl="2"/>
            <a:r>
              <a:rPr lang="en-US" sz="2400" dirty="0"/>
              <a:t>Information processing</a:t>
            </a:r>
          </a:p>
          <a:p>
            <a:pPr lvl="2"/>
            <a:r>
              <a:rPr lang="en-US" sz="2400" dirty="0"/>
              <a:t>Experience</a:t>
            </a:r>
          </a:p>
          <a:p>
            <a:endParaRPr lang="en-US" dirty="0"/>
          </a:p>
        </p:txBody>
      </p:sp>
    </p:spTree>
    <p:extLst>
      <p:ext uri="{BB962C8B-B14F-4D97-AF65-F5344CB8AC3E}">
        <p14:creationId xmlns:p14="http://schemas.microsoft.com/office/powerpoint/2010/main" val="38746083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Attitudes </a:t>
            </a:r>
            <a:r>
              <a:rPr lang="en-US" sz="1800" dirty="0"/>
              <a:t>(slide 1 of 2)</a:t>
            </a:r>
          </a:p>
        </p:txBody>
      </p:sp>
      <p:sp>
        <p:nvSpPr>
          <p:cNvPr id="2" name="Text Placeholder 1"/>
          <p:cNvSpPr>
            <a:spLocks noGrp="1"/>
          </p:cNvSpPr>
          <p:nvPr>
            <p:ph type="body" sz="quarter" idx="17"/>
          </p:nvPr>
        </p:nvSpPr>
        <p:spPr>
          <a:xfrm>
            <a:off x="743576" y="1318660"/>
            <a:ext cx="10711543" cy="4947385"/>
          </a:xfrm>
        </p:spPr>
        <p:txBody>
          <a:bodyPr>
            <a:normAutofit/>
          </a:bodyPr>
          <a:lstStyle/>
          <a:p>
            <a:r>
              <a:rPr lang="en-US" sz="2400" b="1" dirty="0">
                <a:solidFill>
                  <a:srgbClr val="3083C5"/>
                </a:solidFill>
              </a:rPr>
              <a:t>Attitude</a:t>
            </a:r>
            <a:r>
              <a:rPr lang="en-US" sz="2400" dirty="0"/>
              <a:t> – An individual’s enduring evaluation of feelings about and behavioral tendencies toward an object or idea</a:t>
            </a:r>
          </a:p>
          <a:p>
            <a:pPr lvl="1"/>
            <a:r>
              <a:rPr lang="en-US" sz="2200" dirty="0"/>
              <a:t>Acquired through experience and interaction with other people</a:t>
            </a:r>
          </a:p>
          <a:p>
            <a:pPr lvl="1"/>
            <a:r>
              <a:rPr lang="en-US" sz="2200" dirty="0"/>
              <a:t>Consists of three major components:</a:t>
            </a:r>
          </a:p>
          <a:p>
            <a:pPr lvl="2"/>
            <a:r>
              <a:rPr lang="en-US" sz="2200" dirty="0"/>
              <a:t>Cognitive – Knowledge and information about the object or idea</a:t>
            </a:r>
          </a:p>
          <a:p>
            <a:pPr lvl="2"/>
            <a:r>
              <a:rPr lang="en-US" sz="2200" dirty="0"/>
              <a:t>Affective – Feelings and emotions toward the object or idea</a:t>
            </a:r>
          </a:p>
          <a:p>
            <a:pPr lvl="2"/>
            <a:r>
              <a:rPr lang="en-US" sz="2200" dirty="0"/>
              <a:t>Behavioral – Actions regarding the object or idea</a:t>
            </a:r>
          </a:p>
          <a:p>
            <a:endParaRPr lang="en-US" dirty="0"/>
          </a:p>
        </p:txBody>
      </p:sp>
    </p:spTree>
    <p:extLst>
      <p:ext uri="{BB962C8B-B14F-4D97-AF65-F5344CB8AC3E}">
        <p14:creationId xmlns:p14="http://schemas.microsoft.com/office/powerpoint/2010/main" val="18820481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Attitudes </a:t>
            </a:r>
            <a:r>
              <a:rPr lang="en-US" sz="1800" dirty="0"/>
              <a:t>(slide 2 of 2)</a:t>
            </a:r>
          </a:p>
        </p:txBody>
      </p:sp>
      <p:sp>
        <p:nvSpPr>
          <p:cNvPr id="2" name="Text Placeholder 1"/>
          <p:cNvSpPr>
            <a:spLocks noGrp="1"/>
          </p:cNvSpPr>
          <p:nvPr>
            <p:ph type="body" sz="quarter" idx="17"/>
          </p:nvPr>
        </p:nvSpPr>
        <p:spPr>
          <a:xfrm>
            <a:off x="743576" y="1037230"/>
            <a:ext cx="10711543" cy="4995270"/>
          </a:xfrm>
        </p:spPr>
        <p:txBody>
          <a:bodyPr>
            <a:normAutofit lnSpcReduction="10000"/>
          </a:bodyPr>
          <a:lstStyle/>
          <a:p>
            <a:r>
              <a:rPr lang="en-US" sz="2400" dirty="0"/>
              <a:t>Efforts to understand attitudes has resulted in two major academic models:</a:t>
            </a:r>
          </a:p>
          <a:p>
            <a:pPr lvl="1"/>
            <a:r>
              <a:rPr lang="en-US" sz="2200" dirty="0"/>
              <a:t>Attitude toward the object (the Fishbein model)</a:t>
            </a:r>
          </a:p>
          <a:p>
            <a:pPr lvl="2"/>
            <a:r>
              <a:rPr lang="en-US" sz="2200" dirty="0"/>
              <a:t>Can be used to understand, and possibly predict, a consumer’s attitude</a:t>
            </a:r>
          </a:p>
          <a:p>
            <a:pPr lvl="2"/>
            <a:r>
              <a:rPr lang="en-US" sz="2200" dirty="0"/>
              <a:t>Consists of three elements:</a:t>
            </a:r>
          </a:p>
          <a:p>
            <a:pPr lvl="3"/>
            <a:r>
              <a:rPr lang="en-US" sz="2200" dirty="0"/>
              <a:t>Beliefs about product attributes</a:t>
            </a:r>
          </a:p>
          <a:p>
            <a:pPr lvl="3"/>
            <a:r>
              <a:rPr lang="en-US" sz="2200" dirty="0"/>
              <a:t>The strength of beliefs</a:t>
            </a:r>
          </a:p>
          <a:p>
            <a:pPr lvl="3"/>
            <a:r>
              <a:rPr lang="en-US" sz="2200" dirty="0"/>
              <a:t>The evaluation of beliefs</a:t>
            </a:r>
          </a:p>
          <a:p>
            <a:pPr lvl="1"/>
            <a:r>
              <a:rPr lang="en-US" sz="2200" dirty="0"/>
              <a:t>Behavioral intentions model (the Theory of Reasoned Action)</a:t>
            </a:r>
          </a:p>
          <a:p>
            <a:pPr lvl="2"/>
            <a:r>
              <a:rPr lang="en-US" sz="2200" dirty="0"/>
              <a:t>Rather than focusing on attributes, focuses on intentions to act or purchase</a:t>
            </a:r>
          </a:p>
          <a:p>
            <a:pPr lvl="2"/>
            <a:r>
              <a:rPr lang="en-US" sz="2200" dirty="0"/>
              <a:t>Considers consumer perceptions of what other people, particularly peers, believe is the best choice among a set of alternatives</a:t>
            </a:r>
          </a:p>
          <a:p>
            <a:r>
              <a:rPr lang="en-US" sz="2400" b="1" dirty="0">
                <a:solidFill>
                  <a:srgbClr val="3083C5"/>
                </a:solidFill>
              </a:rPr>
              <a:t>Attitude scale </a:t>
            </a:r>
            <a:r>
              <a:rPr lang="en-US" sz="2400" dirty="0"/>
              <a:t>– A means of measuring consumer attitudes by gauging the intensity of individuals’ reactions to adjectives, phrases, or sentences about an object</a:t>
            </a:r>
          </a:p>
          <a:p>
            <a:endParaRPr lang="en-US" dirty="0"/>
          </a:p>
        </p:txBody>
      </p:sp>
    </p:spTree>
    <p:extLst>
      <p:ext uri="{BB962C8B-B14F-4D97-AF65-F5344CB8AC3E}">
        <p14:creationId xmlns:p14="http://schemas.microsoft.com/office/powerpoint/2010/main" val="6081485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Personality</a:t>
            </a:r>
            <a:endParaRPr lang="en-US" sz="1800" dirty="0"/>
          </a:p>
        </p:txBody>
      </p:sp>
      <p:sp>
        <p:nvSpPr>
          <p:cNvPr id="2" name="Text Placeholder 1"/>
          <p:cNvSpPr>
            <a:spLocks noGrp="1"/>
          </p:cNvSpPr>
          <p:nvPr>
            <p:ph type="body" sz="quarter" idx="17"/>
          </p:nvPr>
        </p:nvSpPr>
        <p:spPr/>
        <p:txBody>
          <a:bodyPr/>
          <a:lstStyle/>
          <a:p>
            <a:r>
              <a:rPr lang="en-US" sz="2400" b="1" dirty="0">
                <a:solidFill>
                  <a:srgbClr val="3083C5"/>
                </a:solidFill>
              </a:rPr>
              <a:t>Personality</a:t>
            </a:r>
            <a:r>
              <a:rPr lang="en-US" sz="2400" dirty="0"/>
              <a:t> – A set of internal traits and distinct behavioral tendencies that result in consistent patterns of behavior in certain situations</a:t>
            </a:r>
          </a:p>
          <a:p>
            <a:pPr lvl="1"/>
            <a:r>
              <a:rPr lang="en-US" dirty="0"/>
              <a:t>An individual’s personality is a unique combination of heredity characteristics and personal experiences</a:t>
            </a:r>
          </a:p>
          <a:p>
            <a:pPr lvl="1"/>
            <a:r>
              <a:rPr lang="en-US" dirty="0"/>
              <a:t>There is a weak association between personality and buying behavior</a:t>
            </a:r>
          </a:p>
          <a:p>
            <a:pPr lvl="2"/>
            <a:r>
              <a:rPr lang="en-US" sz="1800" dirty="0"/>
              <a:t>However, a number of marketers are convinced that consumers’ personalities do influence types and brands of products purchased</a:t>
            </a:r>
          </a:p>
          <a:p>
            <a:pPr lvl="3"/>
            <a:r>
              <a:rPr lang="en-US" sz="1600" dirty="0"/>
              <a:t>Because of this believed relation, marketers aim advertising at specific personality types</a:t>
            </a:r>
          </a:p>
          <a:p>
            <a:endParaRPr lang="en-US" dirty="0"/>
          </a:p>
        </p:txBody>
      </p:sp>
    </p:spTree>
    <p:extLst>
      <p:ext uri="{BB962C8B-B14F-4D97-AF65-F5344CB8AC3E}">
        <p14:creationId xmlns:p14="http://schemas.microsoft.com/office/powerpoint/2010/main" val="36988937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Self-Concept</a:t>
            </a:r>
          </a:p>
        </p:txBody>
      </p:sp>
      <p:sp>
        <p:nvSpPr>
          <p:cNvPr id="2" name="Text Placeholder 1"/>
          <p:cNvSpPr>
            <a:spLocks noGrp="1"/>
          </p:cNvSpPr>
          <p:nvPr>
            <p:ph type="body" sz="quarter" idx="17"/>
          </p:nvPr>
        </p:nvSpPr>
        <p:spPr/>
        <p:txBody>
          <a:bodyPr/>
          <a:lstStyle/>
          <a:p>
            <a:r>
              <a:rPr lang="en-US" sz="2400" b="1" dirty="0">
                <a:solidFill>
                  <a:srgbClr val="3083C5"/>
                </a:solidFill>
              </a:rPr>
              <a:t>Self-concept</a:t>
            </a:r>
            <a:r>
              <a:rPr lang="en-US" sz="2400" dirty="0"/>
              <a:t> – A perception or view of oneself</a:t>
            </a:r>
          </a:p>
          <a:p>
            <a:pPr lvl="1"/>
            <a:r>
              <a:rPr lang="en-US" dirty="0"/>
              <a:t>Is closely linked to personality</a:t>
            </a:r>
          </a:p>
          <a:p>
            <a:pPr lvl="1"/>
            <a:r>
              <a:rPr lang="en-US" dirty="0"/>
              <a:t>Individuals develop and alter their self-concepts based on an interaction between psychological and social dimensions</a:t>
            </a:r>
          </a:p>
          <a:p>
            <a:pPr marL="290513" lvl="1" indent="-290513">
              <a:buFont typeface="Arial" panose="020B0604020202020204" pitchFamily="34" charset="0"/>
              <a:buChar char="•"/>
            </a:pPr>
            <a:r>
              <a:rPr lang="en-US" sz="2400" dirty="0"/>
              <a:t>Research shows that:</a:t>
            </a:r>
          </a:p>
          <a:p>
            <a:pPr lvl="1"/>
            <a:r>
              <a:rPr lang="en-US" dirty="0"/>
              <a:t>Buyers purchase products that reflect and enhance their self-concepts</a:t>
            </a:r>
          </a:p>
          <a:p>
            <a:pPr lvl="1"/>
            <a:r>
              <a:rPr lang="en-US" dirty="0"/>
              <a:t>Purchase decisions are important to the development and maintenance of a stable self-concept</a:t>
            </a:r>
          </a:p>
          <a:p>
            <a:endParaRPr lang="en-US" dirty="0"/>
          </a:p>
        </p:txBody>
      </p:sp>
    </p:spTree>
    <p:extLst>
      <p:ext uri="{BB962C8B-B14F-4D97-AF65-F5344CB8AC3E}">
        <p14:creationId xmlns:p14="http://schemas.microsoft.com/office/powerpoint/2010/main" val="195360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Lifestyles</a:t>
            </a:r>
          </a:p>
        </p:txBody>
      </p:sp>
      <p:sp>
        <p:nvSpPr>
          <p:cNvPr id="2" name="Text Placeholder 1"/>
          <p:cNvSpPr>
            <a:spLocks noGrp="1"/>
          </p:cNvSpPr>
          <p:nvPr>
            <p:ph type="body" sz="quarter" idx="17"/>
          </p:nvPr>
        </p:nvSpPr>
        <p:spPr>
          <a:xfrm>
            <a:off x="743576" y="1104607"/>
            <a:ext cx="10711543" cy="4995270"/>
          </a:xfrm>
        </p:spPr>
        <p:txBody>
          <a:bodyPr>
            <a:normAutofit lnSpcReduction="10000"/>
          </a:bodyPr>
          <a:lstStyle/>
          <a:p>
            <a:r>
              <a:rPr lang="en-US" sz="2400" b="1" dirty="0">
                <a:solidFill>
                  <a:srgbClr val="3083C5"/>
                </a:solidFill>
              </a:rPr>
              <a:t>Lifestyle</a:t>
            </a:r>
            <a:r>
              <a:rPr lang="en-US" sz="2400" dirty="0"/>
              <a:t> – An individual’s pattern of living expressed through activities, interests, and opinions</a:t>
            </a:r>
          </a:p>
          <a:p>
            <a:pPr lvl="1"/>
            <a:r>
              <a:rPr lang="en-US" dirty="0"/>
              <a:t>Many marketers attempt to segment markets by lifestyle</a:t>
            </a:r>
          </a:p>
          <a:p>
            <a:pPr lvl="1"/>
            <a:r>
              <a:rPr lang="en-US" dirty="0"/>
              <a:t>Lifestyle patterns include:</a:t>
            </a:r>
          </a:p>
          <a:p>
            <a:pPr lvl="2"/>
            <a:r>
              <a:rPr lang="en-US" sz="1800" dirty="0"/>
              <a:t>The ways people spend their time</a:t>
            </a:r>
          </a:p>
          <a:p>
            <a:pPr lvl="2"/>
            <a:r>
              <a:rPr lang="en-US" sz="1800" dirty="0"/>
              <a:t>The extent of their interactions with others</a:t>
            </a:r>
          </a:p>
          <a:p>
            <a:pPr lvl="2"/>
            <a:r>
              <a:rPr lang="en-US" sz="1800" dirty="0"/>
              <a:t>Their general outlook on life and living</a:t>
            </a:r>
          </a:p>
          <a:p>
            <a:pPr lvl="1"/>
            <a:r>
              <a:rPr lang="en-US" dirty="0"/>
              <a:t>People partially determine their own lifestyles, but lifestyle is also affected by personality and by demographic factors such as age, education, income, and social class</a:t>
            </a:r>
          </a:p>
          <a:p>
            <a:r>
              <a:rPr lang="en-US" sz="2400" dirty="0"/>
              <a:t>Lifestyles have a strong impact on many aspects of the consumer buying decision process</a:t>
            </a:r>
          </a:p>
          <a:p>
            <a:r>
              <a:rPr lang="en-US" sz="2400" dirty="0"/>
              <a:t>Lifestyles influence:</a:t>
            </a:r>
          </a:p>
          <a:p>
            <a:pPr lvl="1"/>
            <a:r>
              <a:rPr lang="en-US" dirty="0"/>
              <a:t>Consumers’ product needs and brand preferences</a:t>
            </a:r>
          </a:p>
          <a:p>
            <a:pPr lvl="1"/>
            <a:r>
              <a:rPr lang="en-US" dirty="0"/>
              <a:t>Types of media consumers use</a:t>
            </a:r>
          </a:p>
          <a:p>
            <a:pPr lvl="1"/>
            <a:r>
              <a:rPr lang="en-US" dirty="0"/>
              <a:t>How and where consumers shop</a:t>
            </a:r>
          </a:p>
          <a:p>
            <a:endParaRPr lang="en-US" dirty="0"/>
          </a:p>
        </p:txBody>
      </p:sp>
    </p:spTree>
    <p:extLst>
      <p:ext uri="{BB962C8B-B14F-4D97-AF65-F5344CB8AC3E}">
        <p14:creationId xmlns:p14="http://schemas.microsoft.com/office/powerpoint/2010/main" val="33939671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Social Influences on the </a:t>
            </a:r>
            <a:br>
              <a:rPr lang="en-US" dirty="0"/>
            </a:br>
            <a:r>
              <a:rPr lang="en-US" dirty="0"/>
              <a:t>Buying Decision Process</a:t>
            </a:r>
          </a:p>
        </p:txBody>
      </p:sp>
      <p:sp>
        <p:nvSpPr>
          <p:cNvPr id="2" name="Text Placeholder 1"/>
          <p:cNvSpPr>
            <a:spLocks noGrp="1"/>
          </p:cNvSpPr>
          <p:nvPr>
            <p:ph type="body" sz="quarter" idx="17"/>
          </p:nvPr>
        </p:nvSpPr>
        <p:spPr/>
        <p:txBody>
          <a:bodyPr/>
          <a:lstStyle/>
          <a:p>
            <a:r>
              <a:rPr lang="en-US" sz="2400" b="1" dirty="0">
                <a:solidFill>
                  <a:srgbClr val="3083C5"/>
                </a:solidFill>
              </a:rPr>
              <a:t>Social influences </a:t>
            </a:r>
            <a:r>
              <a:rPr lang="en-US" sz="2400" dirty="0"/>
              <a:t>– The forces other people exert on one’s buying behavior</a:t>
            </a:r>
          </a:p>
          <a:p>
            <a:pPr lvl="1"/>
            <a:r>
              <a:rPr lang="en-US" dirty="0"/>
              <a:t>Five major groups of social influences:</a:t>
            </a:r>
          </a:p>
          <a:p>
            <a:pPr lvl="2"/>
            <a:r>
              <a:rPr lang="en-US" dirty="0"/>
              <a:t>Roles</a:t>
            </a:r>
          </a:p>
          <a:p>
            <a:pPr lvl="2"/>
            <a:r>
              <a:rPr lang="en-US" dirty="0"/>
              <a:t>Family</a:t>
            </a:r>
          </a:p>
          <a:p>
            <a:pPr lvl="2"/>
            <a:r>
              <a:rPr lang="en-US" dirty="0"/>
              <a:t>Reference groups and opinion leaders</a:t>
            </a:r>
          </a:p>
          <a:p>
            <a:pPr lvl="2"/>
            <a:r>
              <a:rPr lang="en-US" dirty="0"/>
              <a:t>Social classes</a:t>
            </a:r>
          </a:p>
          <a:p>
            <a:pPr lvl="2"/>
            <a:r>
              <a:rPr lang="en-US" dirty="0"/>
              <a:t>Culture and subculture</a:t>
            </a:r>
          </a:p>
          <a:p>
            <a:endParaRPr lang="en-US" dirty="0"/>
          </a:p>
        </p:txBody>
      </p:sp>
    </p:spTree>
    <p:extLst>
      <p:ext uri="{BB962C8B-B14F-4D97-AF65-F5344CB8AC3E}">
        <p14:creationId xmlns:p14="http://schemas.microsoft.com/office/powerpoint/2010/main" val="22183801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Roles</a:t>
            </a:r>
          </a:p>
        </p:txBody>
      </p:sp>
      <p:sp>
        <p:nvSpPr>
          <p:cNvPr id="2" name="Text Placeholder 1"/>
          <p:cNvSpPr>
            <a:spLocks noGrp="1"/>
          </p:cNvSpPr>
          <p:nvPr>
            <p:ph type="body" sz="quarter" idx="17"/>
          </p:nvPr>
        </p:nvSpPr>
        <p:spPr/>
        <p:txBody>
          <a:bodyPr/>
          <a:lstStyle/>
          <a:p>
            <a:r>
              <a:rPr lang="en-US" sz="2400" b="1" dirty="0">
                <a:solidFill>
                  <a:srgbClr val="3083C5"/>
                </a:solidFill>
              </a:rPr>
              <a:t>Roles</a:t>
            </a:r>
            <a:r>
              <a:rPr lang="en-US" sz="2400" dirty="0"/>
              <a:t> – Actions and activities that a person in a particular position is supposed to perform based on expectations of the individual and surrounding persons</a:t>
            </a:r>
          </a:p>
          <a:p>
            <a:pPr lvl="1"/>
            <a:r>
              <a:rPr lang="en-US" dirty="0"/>
              <a:t>Because every person occupies numerous positions, they have many roles</a:t>
            </a:r>
          </a:p>
          <a:p>
            <a:pPr lvl="2"/>
            <a:r>
              <a:rPr lang="en-US" dirty="0"/>
              <a:t>Thus, multiple sets of expectations are placed on each person’s behavior</a:t>
            </a:r>
          </a:p>
          <a:p>
            <a:pPr lvl="1"/>
            <a:r>
              <a:rPr lang="en-US" dirty="0"/>
              <a:t>An individual’s roles influence both general behavior and buying behavior</a:t>
            </a:r>
          </a:p>
          <a:p>
            <a:endParaRPr lang="en-US" dirty="0"/>
          </a:p>
        </p:txBody>
      </p:sp>
    </p:spTree>
    <p:extLst>
      <p:ext uri="{BB962C8B-B14F-4D97-AF65-F5344CB8AC3E}">
        <p14:creationId xmlns:p14="http://schemas.microsoft.com/office/powerpoint/2010/main" val="20606334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FD613-A4AC-4683-BE0E-C679D5210276}"/>
              </a:ext>
            </a:extLst>
          </p:cNvPr>
          <p:cNvSpPr>
            <a:spLocks noGrp="1"/>
          </p:cNvSpPr>
          <p:nvPr>
            <p:ph type="title"/>
          </p:nvPr>
        </p:nvSpPr>
        <p:spPr/>
        <p:txBody>
          <a:bodyPr/>
          <a:lstStyle/>
          <a:p>
            <a:r>
              <a:rPr lang="en-US" dirty="0"/>
              <a:t>Family Influences </a:t>
            </a:r>
            <a:r>
              <a:rPr lang="en-US" sz="1800" dirty="0"/>
              <a:t>(slide 1 of 2)</a:t>
            </a:r>
            <a:endParaRPr lang="en-US" dirty="0"/>
          </a:p>
        </p:txBody>
      </p:sp>
      <p:sp>
        <p:nvSpPr>
          <p:cNvPr id="3" name="Text Placeholder 2">
            <a:extLst>
              <a:ext uri="{FF2B5EF4-FFF2-40B4-BE49-F238E27FC236}">
                <a16:creationId xmlns:a16="http://schemas.microsoft.com/office/drawing/2014/main" id="{F5F36644-5D6F-48D8-B66E-0A8D315D7BE8}"/>
              </a:ext>
            </a:extLst>
          </p:cNvPr>
          <p:cNvSpPr>
            <a:spLocks noGrp="1"/>
          </p:cNvSpPr>
          <p:nvPr>
            <p:ph type="body" sz="quarter" idx="17"/>
          </p:nvPr>
        </p:nvSpPr>
        <p:spPr>
          <a:xfrm>
            <a:off x="743576" y="1037230"/>
            <a:ext cx="10711543" cy="5276943"/>
          </a:xfrm>
        </p:spPr>
        <p:txBody>
          <a:bodyPr>
            <a:normAutofit/>
          </a:bodyPr>
          <a:lstStyle/>
          <a:p>
            <a:r>
              <a:rPr lang="en-US" sz="2400" b="1" dirty="0">
                <a:solidFill>
                  <a:srgbClr val="3083C5"/>
                </a:solidFill>
              </a:rPr>
              <a:t>Consumer socialization </a:t>
            </a:r>
            <a:r>
              <a:rPr lang="en-US" sz="2400" dirty="0"/>
              <a:t>– The process through which a person acquires the knowledge and skills to function as a consumer</a:t>
            </a:r>
          </a:p>
          <a:p>
            <a:pPr lvl="1"/>
            <a:r>
              <a:rPr lang="en-US" dirty="0"/>
              <a:t>Often, children gain this knowledge and set of skills by observing parents and older siblings in purchase situations</a:t>
            </a:r>
          </a:p>
          <a:p>
            <a:r>
              <a:rPr lang="en-US" sz="2400" dirty="0"/>
              <a:t>The extent to which family members take part in family decision making varies among families and product categories</a:t>
            </a:r>
          </a:p>
          <a:p>
            <a:r>
              <a:rPr lang="en-US" sz="2400" dirty="0"/>
              <a:t>Traditionally, family decision-making processes have been grouped into four categories:</a:t>
            </a:r>
          </a:p>
          <a:p>
            <a:pPr lvl="1"/>
            <a:r>
              <a:rPr lang="en-US" dirty="0"/>
              <a:t>Autonomic</a:t>
            </a:r>
          </a:p>
          <a:p>
            <a:pPr lvl="1"/>
            <a:r>
              <a:rPr lang="en-US" dirty="0"/>
              <a:t>Husband dominant</a:t>
            </a:r>
          </a:p>
          <a:p>
            <a:pPr lvl="1"/>
            <a:r>
              <a:rPr lang="en-US" dirty="0"/>
              <a:t>Wife dominant</a:t>
            </a:r>
          </a:p>
          <a:p>
            <a:pPr lvl="1"/>
            <a:r>
              <a:rPr lang="en-US" dirty="0" err="1"/>
              <a:t>Syncratic</a:t>
            </a:r>
            <a:endParaRPr lang="en-US" dirty="0"/>
          </a:p>
          <a:p>
            <a:r>
              <a:rPr lang="en-US" sz="2400" dirty="0"/>
              <a:t>Although female roles have changed over time, women still make the majority of purchase decisions in households</a:t>
            </a:r>
          </a:p>
        </p:txBody>
      </p:sp>
    </p:spTree>
    <p:extLst>
      <p:ext uri="{BB962C8B-B14F-4D97-AF65-F5344CB8AC3E}">
        <p14:creationId xmlns:p14="http://schemas.microsoft.com/office/powerpoint/2010/main" val="28900829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1DA9D-9134-4F42-A8A4-A341876899A6}"/>
              </a:ext>
            </a:extLst>
          </p:cNvPr>
          <p:cNvSpPr>
            <a:spLocks noGrp="1"/>
          </p:cNvSpPr>
          <p:nvPr>
            <p:ph type="title"/>
          </p:nvPr>
        </p:nvSpPr>
        <p:spPr/>
        <p:txBody>
          <a:bodyPr/>
          <a:lstStyle/>
          <a:p>
            <a:r>
              <a:rPr lang="en-US" dirty="0"/>
              <a:t>Table 7.2 – Types of </a:t>
            </a:r>
            <a:br>
              <a:rPr lang="en-US" dirty="0"/>
            </a:br>
            <a:r>
              <a:rPr lang="en-US" dirty="0"/>
              <a:t>Family Decision Making</a:t>
            </a:r>
          </a:p>
        </p:txBody>
      </p:sp>
      <p:graphicFrame>
        <p:nvGraphicFramePr>
          <p:cNvPr id="4" name="Table Placeholder 10">
            <a:extLst>
              <a:ext uri="{FF2B5EF4-FFF2-40B4-BE49-F238E27FC236}">
                <a16:creationId xmlns:a16="http://schemas.microsoft.com/office/drawing/2014/main" id="{F057B0B7-4299-405B-9603-AF03D090E794}"/>
              </a:ext>
            </a:extLst>
          </p:cNvPr>
          <p:cNvGraphicFramePr>
            <a:graphicFrameLocks noGrp="1"/>
          </p:cNvGraphicFramePr>
          <p:nvPr>
            <p:ph type="tbl" sz="quarter" idx="10"/>
            <p:extLst/>
          </p:nvPr>
        </p:nvGraphicFramePr>
        <p:xfrm>
          <a:off x="1145808" y="1368371"/>
          <a:ext cx="9900384" cy="4739362"/>
        </p:xfrm>
        <a:graphic>
          <a:graphicData uri="http://schemas.openxmlformats.org/drawingml/2006/table">
            <a:tbl>
              <a:tblPr firstRow="1" bandRow="1">
                <a:tableStyleId>{5C22544A-7EE6-4342-B048-85BDC9FD1C3A}</a:tableStyleId>
              </a:tblPr>
              <a:tblGrid>
                <a:gridCol w="2791325">
                  <a:extLst>
                    <a:ext uri="{9D8B030D-6E8A-4147-A177-3AD203B41FA5}">
                      <a16:colId xmlns:a16="http://schemas.microsoft.com/office/drawing/2014/main" val="3532458289"/>
                    </a:ext>
                  </a:extLst>
                </a:gridCol>
                <a:gridCol w="3157086">
                  <a:extLst>
                    <a:ext uri="{9D8B030D-6E8A-4147-A177-3AD203B41FA5}">
                      <a16:colId xmlns:a16="http://schemas.microsoft.com/office/drawing/2014/main" val="2564591482"/>
                    </a:ext>
                  </a:extLst>
                </a:gridCol>
                <a:gridCol w="3951973">
                  <a:extLst>
                    <a:ext uri="{9D8B030D-6E8A-4147-A177-3AD203B41FA5}">
                      <a16:colId xmlns:a16="http://schemas.microsoft.com/office/drawing/2014/main" val="2293618107"/>
                    </a:ext>
                  </a:extLst>
                </a:gridCol>
              </a:tblGrid>
              <a:tr h="781898">
                <a:tc>
                  <a:txBody>
                    <a:bodyPr/>
                    <a:lstStyle/>
                    <a:p>
                      <a:pPr algn="ctr"/>
                      <a:r>
                        <a:rPr lang="en-US" sz="1800" b="1" kern="1200" dirty="0">
                          <a:solidFill>
                            <a:schemeClr val="lt1"/>
                          </a:solidFill>
                          <a:latin typeface="Arial" panose="020B0604020202020204" pitchFamily="34" charset="0"/>
                          <a:ea typeface="+mn-ea"/>
                          <a:cs typeface="Arial" panose="020B0604020202020204" pitchFamily="34" charset="0"/>
                        </a:rPr>
                        <a:t>Decision-Making Type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lt1"/>
                          </a:solidFill>
                          <a:latin typeface="Arial" panose="020B0604020202020204" pitchFamily="34" charset="0"/>
                          <a:ea typeface="+mn-ea"/>
                          <a:cs typeface="Arial" panose="020B0604020202020204" pitchFamily="34" charset="0"/>
                        </a:rPr>
                        <a:t>Decision Maker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lt1"/>
                          </a:solidFill>
                          <a:latin typeface="Arial" panose="020B0604020202020204" pitchFamily="34" charset="0"/>
                          <a:ea typeface="+mn-ea"/>
                          <a:cs typeface="Arial" panose="020B0604020202020204" pitchFamily="34" charset="0"/>
                        </a:rPr>
                        <a:t>Types of Products</a:t>
                      </a:r>
                    </a:p>
                  </a:txBody>
                  <a:tcPr/>
                </a:tc>
                <a:extLst>
                  <a:ext uri="{0D108BD9-81ED-4DB2-BD59-A6C34878D82A}">
                    <a16:rowId xmlns:a16="http://schemas.microsoft.com/office/drawing/2014/main" val="929213733"/>
                  </a:ext>
                </a:extLst>
              </a:tr>
              <a:tr h="8452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006298"/>
                          </a:solidFill>
                          <a:latin typeface="Arial" panose="020B0604020202020204" pitchFamily="34" charset="0"/>
                          <a:ea typeface="+mn-ea"/>
                          <a:cs typeface="Arial" panose="020B0604020202020204" pitchFamily="34" charset="0"/>
                        </a:rPr>
                        <a:t>Husband dominant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006298"/>
                          </a:solidFill>
                          <a:latin typeface="Arial" panose="020B0604020202020204" pitchFamily="34" charset="0"/>
                          <a:ea typeface="+mn-ea"/>
                          <a:cs typeface="Arial" panose="020B0604020202020204" pitchFamily="34" charset="0"/>
                        </a:rPr>
                        <a:t>Male head of household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006298"/>
                          </a:solidFill>
                          <a:latin typeface="Arial" panose="020B0604020202020204" pitchFamily="34" charset="0"/>
                          <a:ea typeface="+mn-ea"/>
                          <a:cs typeface="Arial" panose="020B0604020202020204" pitchFamily="34" charset="0"/>
                        </a:rPr>
                        <a:t>Lawnmowers, hardware and tools, stereos, automobile parts</a:t>
                      </a:r>
                    </a:p>
                  </a:txBody>
                  <a:tcPr/>
                </a:tc>
                <a:extLst>
                  <a:ext uri="{0D108BD9-81ED-4DB2-BD59-A6C34878D82A}">
                    <a16:rowId xmlns:a16="http://schemas.microsoft.com/office/drawing/2014/main" val="2017040155"/>
                  </a:ext>
                </a:extLst>
              </a:tr>
              <a:tr h="10988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006298"/>
                          </a:solidFill>
                          <a:latin typeface="Arial" panose="020B0604020202020204" pitchFamily="34" charset="0"/>
                          <a:ea typeface="+mn-ea"/>
                          <a:cs typeface="Arial" panose="020B0604020202020204" pitchFamily="34" charset="0"/>
                        </a:rPr>
                        <a:t>Wife dominant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006298"/>
                          </a:solidFill>
                          <a:latin typeface="Arial" panose="020B0604020202020204" pitchFamily="34" charset="0"/>
                          <a:ea typeface="+mn-ea"/>
                          <a:cs typeface="Arial" panose="020B0604020202020204" pitchFamily="34" charset="0"/>
                        </a:rPr>
                        <a:t>Female head of household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006298"/>
                          </a:solidFill>
                          <a:latin typeface="Arial" panose="020B0604020202020204" pitchFamily="34" charset="0"/>
                          <a:ea typeface="+mn-ea"/>
                          <a:cs typeface="Arial" panose="020B0604020202020204" pitchFamily="34" charset="0"/>
                        </a:rPr>
                        <a:t>Children’s clothing, women’s clothing, groceries, household furnishings</a:t>
                      </a:r>
                    </a:p>
                  </a:txBody>
                  <a:tcPr/>
                </a:tc>
                <a:extLst>
                  <a:ext uri="{0D108BD9-81ED-4DB2-BD59-A6C34878D82A}">
                    <a16:rowId xmlns:a16="http://schemas.microsoft.com/office/drawing/2014/main" val="3373640361"/>
                  </a:ext>
                </a:extLst>
              </a:tr>
              <a:tr h="8452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006298"/>
                          </a:solidFill>
                          <a:latin typeface="Arial" panose="020B0604020202020204" pitchFamily="34" charset="0"/>
                          <a:ea typeface="+mn-ea"/>
                          <a:cs typeface="Arial" panose="020B0604020202020204" pitchFamily="34" charset="0"/>
                        </a:rPr>
                        <a:t>Autonomic</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006298"/>
                          </a:solidFill>
                          <a:latin typeface="Arial" panose="020B0604020202020204" pitchFamily="34" charset="0"/>
                          <a:ea typeface="+mn-ea"/>
                          <a:cs typeface="Arial" panose="020B0604020202020204" pitchFamily="34" charset="0"/>
                        </a:rPr>
                        <a:t>Equally likely to be made by the husband or wife, but not by both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006298"/>
                          </a:solidFill>
                          <a:latin typeface="Arial" panose="020B0604020202020204" pitchFamily="34" charset="0"/>
                          <a:ea typeface="+mn-ea"/>
                          <a:cs typeface="Arial" panose="020B0604020202020204" pitchFamily="34" charset="0"/>
                        </a:rPr>
                        <a:t>Men’s clothing, luggage, toys and games, sporting equipment, cameras</a:t>
                      </a:r>
                    </a:p>
                  </a:txBody>
                  <a:tcPr/>
                </a:tc>
                <a:extLst>
                  <a:ext uri="{0D108BD9-81ED-4DB2-BD59-A6C34878D82A}">
                    <a16:rowId xmlns:a16="http://schemas.microsoft.com/office/drawing/2014/main" val="4053888524"/>
                  </a:ext>
                </a:extLst>
              </a:tr>
              <a:tr h="10988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err="1">
                          <a:solidFill>
                            <a:srgbClr val="006298"/>
                          </a:solidFill>
                          <a:latin typeface="Arial" panose="020B0604020202020204" pitchFamily="34" charset="0"/>
                          <a:ea typeface="+mn-ea"/>
                          <a:cs typeface="Arial" panose="020B0604020202020204" pitchFamily="34" charset="0"/>
                        </a:rPr>
                        <a:t>Syncratic</a:t>
                      </a:r>
                      <a:endParaRPr lang="en-US" sz="1800" b="0" i="0" kern="1200" dirty="0">
                        <a:solidFill>
                          <a:srgbClr val="006298"/>
                        </a:solidFill>
                        <a:latin typeface="Arial" panose="020B0604020202020204" pitchFamily="34" charset="0"/>
                        <a:ea typeface="+mn-ea"/>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006298"/>
                          </a:solidFill>
                          <a:latin typeface="Arial" panose="020B0604020202020204" pitchFamily="34" charset="0"/>
                          <a:ea typeface="+mn-ea"/>
                          <a:cs typeface="Arial" panose="020B0604020202020204" pitchFamily="34" charset="0"/>
                        </a:rPr>
                        <a:t>Made jointly by husband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006298"/>
                          </a:solidFill>
                          <a:latin typeface="Arial" panose="020B0604020202020204" pitchFamily="34" charset="0"/>
                          <a:ea typeface="+mn-ea"/>
                          <a:cs typeface="Arial" panose="020B0604020202020204" pitchFamily="34" charset="0"/>
                        </a:rPr>
                        <a:t>and wife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006298"/>
                          </a:solidFill>
                          <a:latin typeface="Arial" panose="020B0604020202020204" pitchFamily="34" charset="0"/>
                          <a:ea typeface="+mn-ea"/>
                          <a:cs typeface="Arial" panose="020B0604020202020204" pitchFamily="34" charset="0"/>
                        </a:rPr>
                        <a:t>Vacations, TVs, living room furniture, carpets, financial planning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006298"/>
                          </a:solidFill>
                          <a:latin typeface="Arial" panose="020B0604020202020204" pitchFamily="34" charset="0"/>
                          <a:ea typeface="+mn-ea"/>
                          <a:cs typeface="Arial" panose="020B0604020202020204" pitchFamily="34" charset="0"/>
                        </a:rPr>
                        <a:t>services, family cars</a:t>
                      </a:r>
                    </a:p>
                  </a:txBody>
                  <a:tcPr/>
                </a:tc>
                <a:extLst>
                  <a:ext uri="{0D108BD9-81ED-4DB2-BD59-A6C34878D82A}">
                    <a16:rowId xmlns:a16="http://schemas.microsoft.com/office/drawing/2014/main" val="934827134"/>
                  </a:ext>
                </a:extLst>
              </a:tr>
            </a:tbl>
          </a:graphicData>
        </a:graphic>
      </p:graphicFrame>
    </p:spTree>
    <p:extLst>
      <p:ext uri="{BB962C8B-B14F-4D97-AF65-F5344CB8AC3E}">
        <p14:creationId xmlns:p14="http://schemas.microsoft.com/office/powerpoint/2010/main" val="15713457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7C19F-0930-418C-A10E-3D2189B1F8C5}"/>
              </a:ext>
            </a:extLst>
          </p:cNvPr>
          <p:cNvSpPr>
            <a:spLocks noGrp="1"/>
          </p:cNvSpPr>
          <p:nvPr>
            <p:ph type="title"/>
          </p:nvPr>
        </p:nvSpPr>
        <p:spPr/>
        <p:txBody>
          <a:bodyPr/>
          <a:lstStyle/>
          <a:p>
            <a:r>
              <a:rPr lang="en-US" dirty="0"/>
              <a:t>Family Influences </a:t>
            </a:r>
            <a:r>
              <a:rPr lang="en-US" sz="1800" dirty="0"/>
              <a:t>(slide 2 of 2)</a:t>
            </a:r>
            <a:endParaRPr lang="en-US" dirty="0"/>
          </a:p>
        </p:txBody>
      </p:sp>
      <p:sp>
        <p:nvSpPr>
          <p:cNvPr id="3" name="Text Placeholder 2">
            <a:extLst>
              <a:ext uri="{FF2B5EF4-FFF2-40B4-BE49-F238E27FC236}">
                <a16:creationId xmlns:a16="http://schemas.microsoft.com/office/drawing/2014/main" id="{9F0D916F-F904-40DC-A653-9A625A8EC3B8}"/>
              </a:ext>
            </a:extLst>
          </p:cNvPr>
          <p:cNvSpPr>
            <a:spLocks noGrp="1"/>
          </p:cNvSpPr>
          <p:nvPr>
            <p:ph type="body" sz="quarter" idx="17"/>
          </p:nvPr>
        </p:nvSpPr>
        <p:spPr/>
        <p:txBody>
          <a:bodyPr/>
          <a:lstStyle/>
          <a:p>
            <a:r>
              <a:rPr lang="en-US" sz="2400" dirty="0"/>
              <a:t>Different family members may play different roles in the family buying process</a:t>
            </a:r>
          </a:p>
          <a:p>
            <a:pPr lvl="1"/>
            <a:r>
              <a:rPr lang="en-US" dirty="0"/>
              <a:t>Gatekeeper – The household member who collects and controls information, including price and quality comparisons, locations of sellers, and assessment of which brand best suits the family’s needs</a:t>
            </a:r>
          </a:p>
          <a:p>
            <a:pPr lvl="1"/>
            <a:r>
              <a:rPr lang="en-US" dirty="0"/>
              <a:t>Influencer – A family member who expresses his or her opinions</a:t>
            </a:r>
          </a:p>
          <a:p>
            <a:pPr lvl="1"/>
            <a:r>
              <a:rPr lang="en-US" dirty="0"/>
              <a:t>Decider – A family member who makes the buying choice</a:t>
            </a:r>
          </a:p>
          <a:p>
            <a:pPr lvl="1"/>
            <a:r>
              <a:rPr lang="en-US" dirty="0"/>
              <a:t>Buyer – A family member who actually makes the purchase</a:t>
            </a:r>
          </a:p>
          <a:p>
            <a:endParaRPr lang="en-US" dirty="0"/>
          </a:p>
        </p:txBody>
      </p:sp>
    </p:spTree>
    <p:extLst>
      <p:ext uri="{BB962C8B-B14F-4D97-AF65-F5344CB8AC3E}">
        <p14:creationId xmlns:p14="http://schemas.microsoft.com/office/powerpoint/2010/main" val="19954946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ED9DB-53EB-4AB0-AAB3-D9CF4CA4B170}"/>
              </a:ext>
            </a:extLst>
          </p:cNvPr>
          <p:cNvSpPr>
            <a:spLocks noGrp="1"/>
          </p:cNvSpPr>
          <p:nvPr>
            <p:ph type="title"/>
          </p:nvPr>
        </p:nvSpPr>
        <p:spPr/>
        <p:txBody>
          <a:bodyPr/>
          <a:lstStyle/>
          <a:p>
            <a:r>
              <a:rPr lang="en-US" dirty="0"/>
              <a:t>Reference Groups </a:t>
            </a:r>
            <a:r>
              <a:rPr lang="en-US" sz="1800" dirty="0"/>
              <a:t>(slide 1 of 2)</a:t>
            </a:r>
            <a:endParaRPr lang="en-US" dirty="0"/>
          </a:p>
        </p:txBody>
      </p:sp>
      <p:sp>
        <p:nvSpPr>
          <p:cNvPr id="3" name="Text Placeholder 2">
            <a:extLst>
              <a:ext uri="{FF2B5EF4-FFF2-40B4-BE49-F238E27FC236}">
                <a16:creationId xmlns:a16="http://schemas.microsoft.com/office/drawing/2014/main" id="{4394280B-9BD9-4019-9813-D705A36C53A0}"/>
              </a:ext>
            </a:extLst>
          </p:cNvPr>
          <p:cNvSpPr>
            <a:spLocks noGrp="1"/>
          </p:cNvSpPr>
          <p:nvPr>
            <p:ph type="body" sz="quarter" idx="17"/>
          </p:nvPr>
        </p:nvSpPr>
        <p:spPr>
          <a:xfrm>
            <a:off x="743576" y="1193533"/>
            <a:ext cx="10711543" cy="4838967"/>
          </a:xfrm>
        </p:spPr>
        <p:txBody>
          <a:bodyPr/>
          <a:lstStyle/>
          <a:p>
            <a:r>
              <a:rPr lang="en-US" sz="2400" b="1" dirty="0">
                <a:solidFill>
                  <a:srgbClr val="3083C5"/>
                </a:solidFill>
              </a:rPr>
              <a:t>Reference group </a:t>
            </a:r>
            <a:r>
              <a:rPr lang="en-US" sz="2400" dirty="0"/>
              <a:t>– A group that a person identifies with so strongly that he or she adopts the values, attitudes, and behavior of group members</a:t>
            </a:r>
          </a:p>
          <a:p>
            <a:pPr lvl="1"/>
            <a:r>
              <a:rPr lang="en-US" dirty="0"/>
              <a:t>Examples:</a:t>
            </a:r>
          </a:p>
          <a:p>
            <a:pPr lvl="2"/>
            <a:r>
              <a:rPr lang="en-US" dirty="0"/>
              <a:t>Families</a:t>
            </a:r>
          </a:p>
          <a:p>
            <a:pPr lvl="2"/>
            <a:r>
              <a:rPr lang="en-US" dirty="0"/>
              <a:t>Work-related groups</a:t>
            </a:r>
          </a:p>
          <a:p>
            <a:pPr lvl="2"/>
            <a:r>
              <a:rPr lang="en-US" dirty="0"/>
              <a:t>Fraternities or sororities</a:t>
            </a:r>
          </a:p>
          <a:p>
            <a:pPr lvl="2"/>
            <a:r>
              <a:rPr lang="en-US" dirty="0"/>
              <a:t>Civic clubs</a:t>
            </a:r>
          </a:p>
          <a:p>
            <a:pPr lvl="2"/>
            <a:r>
              <a:rPr lang="en-US" dirty="0"/>
              <a:t>Professional organizations</a:t>
            </a:r>
          </a:p>
          <a:p>
            <a:pPr lvl="2"/>
            <a:r>
              <a:rPr lang="en-US" dirty="0"/>
              <a:t>Church-related groups</a:t>
            </a:r>
          </a:p>
          <a:p>
            <a:r>
              <a:rPr lang="en-US" sz="2400" dirty="0"/>
              <a:t>Types of reference groups:</a:t>
            </a:r>
          </a:p>
          <a:p>
            <a:pPr lvl="1"/>
            <a:r>
              <a:rPr lang="en-US" dirty="0"/>
              <a:t>Membership – A group to which an individual actually belongs</a:t>
            </a:r>
          </a:p>
          <a:p>
            <a:pPr lvl="1"/>
            <a:r>
              <a:rPr lang="en-US" dirty="0"/>
              <a:t>Aspirational – A group to which an individual aspires to belong</a:t>
            </a:r>
          </a:p>
          <a:p>
            <a:pPr lvl="1"/>
            <a:r>
              <a:rPr lang="en-US" dirty="0" err="1"/>
              <a:t>Disassociative</a:t>
            </a:r>
            <a:r>
              <a:rPr lang="en-US" dirty="0"/>
              <a:t> – A group to which an individual does not want to be associated with</a:t>
            </a:r>
          </a:p>
        </p:txBody>
      </p:sp>
    </p:spTree>
    <p:extLst>
      <p:ext uri="{BB962C8B-B14F-4D97-AF65-F5344CB8AC3E}">
        <p14:creationId xmlns:p14="http://schemas.microsoft.com/office/powerpoint/2010/main" val="2032098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B1B63-135B-4AEB-A2A7-5D5DFCED5AE9}"/>
              </a:ext>
            </a:extLst>
          </p:cNvPr>
          <p:cNvSpPr>
            <a:spLocks noGrp="1"/>
          </p:cNvSpPr>
          <p:nvPr>
            <p:ph type="title"/>
          </p:nvPr>
        </p:nvSpPr>
        <p:spPr/>
        <p:txBody>
          <a:bodyPr/>
          <a:lstStyle/>
          <a:p>
            <a:r>
              <a:rPr lang="en-US" dirty="0"/>
              <a:t>Reference Groups </a:t>
            </a:r>
            <a:r>
              <a:rPr lang="en-US" sz="1800" dirty="0"/>
              <a:t>(slide 2 of 2)</a:t>
            </a:r>
            <a:endParaRPr lang="en-US" dirty="0"/>
          </a:p>
        </p:txBody>
      </p:sp>
      <p:sp>
        <p:nvSpPr>
          <p:cNvPr id="3" name="Text Placeholder 2">
            <a:extLst>
              <a:ext uri="{FF2B5EF4-FFF2-40B4-BE49-F238E27FC236}">
                <a16:creationId xmlns:a16="http://schemas.microsoft.com/office/drawing/2014/main" id="{AEDD922B-5533-4B65-9065-1B8EAF044C3C}"/>
              </a:ext>
            </a:extLst>
          </p:cNvPr>
          <p:cNvSpPr>
            <a:spLocks noGrp="1"/>
          </p:cNvSpPr>
          <p:nvPr>
            <p:ph type="body" sz="quarter" idx="17"/>
          </p:nvPr>
        </p:nvSpPr>
        <p:spPr/>
        <p:txBody>
          <a:bodyPr/>
          <a:lstStyle/>
          <a:p>
            <a:r>
              <a:rPr lang="en-US" sz="2400" dirty="0"/>
              <a:t>Reference groups can affect whether a person does or does not buy a product at all, buys a type of product within a product category, or buys a specific brand</a:t>
            </a:r>
          </a:p>
          <a:p>
            <a:r>
              <a:rPr lang="en-US" sz="2400" dirty="0"/>
              <a:t>The extent to which a reference group affects a purchase decision depends on the product’s conspicuousness and on the individual’s susceptibility to reference group influence</a:t>
            </a:r>
          </a:p>
          <a:p>
            <a:pPr lvl="1"/>
            <a:r>
              <a:rPr lang="en-US" dirty="0"/>
              <a:t>Generally, the more conspicuous a product, the more likely that reference groups will influence a consumer’s purchase decision</a:t>
            </a:r>
          </a:p>
          <a:p>
            <a:pPr lvl="2"/>
            <a:r>
              <a:rPr lang="en-US" sz="1800" dirty="0"/>
              <a:t>A product’s conspicuousness is determined by whether others can see it and whether it attracts attention</a:t>
            </a:r>
          </a:p>
          <a:p>
            <a:endParaRPr lang="en-US" dirty="0"/>
          </a:p>
        </p:txBody>
      </p:sp>
    </p:spTree>
    <p:extLst>
      <p:ext uri="{BB962C8B-B14F-4D97-AF65-F5344CB8AC3E}">
        <p14:creationId xmlns:p14="http://schemas.microsoft.com/office/powerpoint/2010/main" val="36103600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21126-75EE-46A5-B564-C446AF4A75F9}"/>
              </a:ext>
            </a:extLst>
          </p:cNvPr>
          <p:cNvSpPr>
            <a:spLocks noGrp="1"/>
          </p:cNvSpPr>
          <p:nvPr>
            <p:ph type="title"/>
          </p:nvPr>
        </p:nvSpPr>
        <p:spPr/>
        <p:txBody>
          <a:bodyPr/>
          <a:lstStyle/>
          <a:p>
            <a:r>
              <a:rPr lang="en-US" dirty="0"/>
              <a:t>Digital Influences</a:t>
            </a:r>
          </a:p>
        </p:txBody>
      </p:sp>
      <p:sp>
        <p:nvSpPr>
          <p:cNvPr id="3" name="Text Placeholder 2">
            <a:extLst>
              <a:ext uri="{FF2B5EF4-FFF2-40B4-BE49-F238E27FC236}">
                <a16:creationId xmlns:a16="http://schemas.microsoft.com/office/drawing/2014/main" id="{5382FB73-43DE-486F-8E3D-1569B1AF78D6}"/>
              </a:ext>
            </a:extLst>
          </p:cNvPr>
          <p:cNvSpPr>
            <a:spLocks noGrp="1"/>
          </p:cNvSpPr>
          <p:nvPr>
            <p:ph type="body" sz="quarter" idx="17"/>
          </p:nvPr>
        </p:nvSpPr>
        <p:spPr/>
        <p:txBody>
          <a:bodyPr/>
          <a:lstStyle/>
          <a:p>
            <a:r>
              <a:rPr lang="en-US" sz="2400" dirty="0"/>
              <a:t>Opinions of those on social media, reviews on e-commerce sites, and review apps such as Yelp influence buyers</a:t>
            </a:r>
          </a:p>
          <a:p>
            <a:pPr lvl="1"/>
            <a:r>
              <a:rPr lang="en-US" sz="2400" dirty="0"/>
              <a:t>According to a survey, nearly half of online shoppers are influenced by reviews, comments, and feedback on social media</a:t>
            </a:r>
          </a:p>
          <a:p>
            <a:r>
              <a:rPr lang="en-US" sz="2400" dirty="0"/>
              <a:t>Computers, smartphones, wearables, in-store kiosks and mobile payment devices affect both online and in-store shopping behaviors all around the world</a:t>
            </a:r>
          </a:p>
          <a:p>
            <a:pPr lvl="1"/>
            <a:r>
              <a:rPr lang="en-US" sz="2400" dirty="0"/>
              <a:t>Digital influences on the buying decision process have become increasingly important to marketers </a:t>
            </a:r>
          </a:p>
          <a:p>
            <a:endParaRPr lang="en-US" dirty="0"/>
          </a:p>
        </p:txBody>
      </p:sp>
    </p:spTree>
    <p:extLst>
      <p:ext uri="{BB962C8B-B14F-4D97-AF65-F5344CB8AC3E}">
        <p14:creationId xmlns:p14="http://schemas.microsoft.com/office/powerpoint/2010/main" val="22864310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DA593-59F7-4E32-B996-5CFC0D7FA3D2}"/>
              </a:ext>
            </a:extLst>
          </p:cNvPr>
          <p:cNvSpPr>
            <a:spLocks noGrp="1"/>
          </p:cNvSpPr>
          <p:nvPr>
            <p:ph type="title"/>
          </p:nvPr>
        </p:nvSpPr>
        <p:spPr/>
        <p:txBody>
          <a:bodyPr/>
          <a:lstStyle/>
          <a:p>
            <a:r>
              <a:rPr lang="en-US" dirty="0"/>
              <a:t>Opinion Leaders</a:t>
            </a:r>
          </a:p>
        </p:txBody>
      </p:sp>
      <p:sp>
        <p:nvSpPr>
          <p:cNvPr id="3" name="Text Placeholder 2">
            <a:extLst>
              <a:ext uri="{FF2B5EF4-FFF2-40B4-BE49-F238E27FC236}">
                <a16:creationId xmlns:a16="http://schemas.microsoft.com/office/drawing/2014/main" id="{A13EF70C-EDDC-4AF2-B0A6-70111C47DF7A}"/>
              </a:ext>
            </a:extLst>
          </p:cNvPr>
          <p:cNvSpPr>
            <a:spLocks noGrp="1"/>
          </p:cNvSpPr>
          <p:nvPr>
            <p:ph type="body" sz="quarter" idx="17"/>
          </p:nvPr>
        </p:nvSpPr>
        <p:spPr/>
        <p:txBody>
          <a:bodyPr/>
          <a:lstStyle/>
          <a:p>
            <a:r>
              <a:rPr lang="en-US" sz="2400" b="1" dirty="0">
                <a:solidFill>
                  <a:srgbClr val="3083C5"/>
                </a:solidFill>
              </a:rPr>
              <a:t>Opinion leader </a:t>
            </a:r>
            <a:r>
              <a:rPr lang="en-US" sz="2400" dirty="0"/>
              <a:t>– A member of an informal group who provides information about a specific topic to other group members</a:t>
            </a:r>
          </a:p>
          <a:p>
            <a:pPr lvl="1"/>
            <a:r>
              <a:rPr lang="en-US" dirty="0"/>
              <a:t>Is in a position, or has knowledge, or expertise, that makes him or her a credible source of information</a:t>
            </a:r>
          </a:p>
          <a:p>
            <a:pPr lvl="1"/>
            <a:r>
              <a:rPr lang="en-US" dirty="0"/>
              <a:t>Is likely to be most influential when:</a:t>
            </a:r>
          </a:p>
          <a:p>
            <a:pPr lvl="2"/>
            <a:r>
              <a:rPr lang="en-US" dirty="0"/>
              <a:t>Consumers have high product involvement but low product knowledge</a:t>
            </a:r>
          </a:p>
          <a:p>
            <a:pPr lvl="2"/>
            <a:r>
              <a:rPr lang="en-US" dirty="0"/>
              <a:t>They share the opinion leader’s values and attitudes</a:t>
            </a:r>
          </a:p>
          <a:p>
            <a:pPr lvl="2"/>
            <a:r>
              <a:rPr lang="en-US" dirty="0"/>
              <a:t>The product details are numerous or complicated</a:t>
            </a:r>
          </a:p>
          <a:p>
            <a:endParaRPr lang="en-US" dirty="0"/>
          </a:p>
        </p:txBody>
      </p:sp>
    </p:spTree>
    <p:extLst>
      <p:ext uri="{BB962C8B-B14F-4D97-AF65-F5344CB8AC3E}">
        <p14:creationId xmlns:p14="http://schemas.microsoft.com/office/powerpoint/2010/main" val="2666299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F6FE8-D275-4582-BBE9-4525F3549C66}"/>
              </a:ext>
            </a:extLst>
          </p:cNvPr>
          <p:cNvSpPr>
            <a:spLocks noGrp="1"/>
          </p:cNvSpPr>
          <p:nvPr>
            <p:ph type="title"/>
          </p:nvPr>
        </p:nvSpPr>
        <p:spPr/>
        <p:txBody>
          <a:bodyPr/>
          <a:lstStyle/>
          <a:p>
            <a:r>
              <a:rPr lang="en-US" dirty="0"/>
              <a:t>Table 7.3 – Examples of </a:t>
            </a:r>
            <a:br>
              <a:rPr lang="en-US" dirty="0"/>
            </a:br>
            <a:r>
              <a:rPr lang="en-US" dirty="0"/>
              <a:t>Opinion Leaders and Topics</a:t>
            </a:r>
          </a:p>
        </p:txBody>
      </p:sp>
      <p:graphicFrame>
        <p:nvGraphicFramePr>
          <p:cNvPr id="4" name="Table Placeholder 10">
            <a:extLst>
              <a:ext uri="{FF2B5EF4-FFF2-40B4-BE49-F238E27FC236}">
                <a16:creationId xmlns:a16="http://schemas.microsoft.com/office/drawing/2014/main" id="{13AAB903-0F53-4B5A-AB79-16824EB37BD5}"/>
              </a:ext>
            </a:extLst>
          </p:cNvPr>
          <p:cNvGraphicFramePr>
            <a:graphicFrameLocks noGrp="1"/>
          </p:cNvGraphicFramePr>
          <p:nvPr>
            <p:ph type="tbl" sz="quarter" idx="10"/>
            <p:extLst/>
          </p:nvPr>
        </p:nvGraphicFramePr>
        <p:xfrm>
          <a:off x="1812407" y="2019300"/>
          <a:ext cx="8567186" cy="2993457"/>
        </p:xfrm>
        <a:graphic>
          <a:graphicData uri="http://schemas.openxmlformats.org/drawingml/2006/table">
            <a:tbl>
              <a:tblPr firstRow="1" bandRow="1">
                <a:tableStyleId>{5C22544A-7EE6-4342-B048-85BDC9FD1C3A}</a:tableStyleId>
              </a:tblPr>
              <a:tblGrid>
                <a:gridCol w="3210522">
                  <a:extLst>
                    <a:ext uri="{9D8B030D-6E8A-4147-A177-3AD203B41FA5}">
                      <a16:colId xmlns:a16="http://schemas.microsoft.com/office/drawing/2014/main" val="3532458289"/>
                    </a:ext>
                  </a:extLst>
                </a:gridCol>
                <a:gridCol w="5356664">
                  <a:extLst>
                    <a:ext uri="{9D8B030D-6E8A-4147-A177-3AD203B41FA5}">
                      <a16:colId xmlns:a16="http://schemas.microsoft.com/office/drawing/2014/main" val="2564591482"/>
                    </a:ext>
                  </a:extLst>
                </a:gridCol>
              </a:tblGrid>
              <a:tr h="435142">
                <a:tc>
                  <a:txBody>
                    <a:bodyPr/>
                    <a:lstStyle/>
                    <a:p>
                      <a:pPr algn="l"/>
                      <a:r>
                        <a:rPr lang="en-US" dirty="0">
                          <a:latin typeface="Arial" panose="020B0604020202020204" pitchFamily="34" charset="0"/>
                          <a:cs typeface="Arial" panose="020B0604020202020204" pitchFamily="34" charset="0"/>
                        </a:rPr>
                        <a:t>Opinion Leader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Possible Topics</a:t>
                      </a:r>
                    </a:p>
                  </a:txBody>
                  <a:tcPr/>
                </a:tc>
                <a:extLst>
                  <a:ext uri="{0D108BD9-81ED-4DB2-BD59-A6C34878D82A}">
                    <a16:rowId xmlns:a16="http://schemas.microsoft.com/office/drawing/2014/main" val="929213733"/>
                  </a:ext>
                </a:extLst>
              </a:tr>
              <a:tr h="7058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Spiritual acquaintance</a:t>
                      </a:r>
                    </a:p>
                  </a:txBody>
                  <a:tcPr/>
                </a:tc>
                <a:tc>
                  <a:txBody>
                    <a:bodyPr/>
                    <a:lstStyle/>
                    <a:p>
                      <a:r>
                        <a:rPr lang="en-US" dirty="0">
                          <a:solidFill>
                            <a:srgbClr val="006298"/>
                          </a:solidFill>
                          <a:latin typeface="Arial" panose="020B0604020202020204" pitchFamily="34" charset="0"/>
                          <a:cs typeface="Arial" panose="020B0604020202020204" pitchFamily="34" charset="0"/>
                        </a:rPr>
                        <a:t>Charities to support, political ideas, lifestyle choices</a:t>
                      </a:r>
                    </a:p>
                  </a:txBody>
                  <a:tcPr/>
                </a:tc>
                <a:extLst>
                  <a:ext uri="{0D108BD9-81ED-4DB2-BD59-A6C34878D82A}">
                    <a16:rowId xmlns:a16="http://schemas.microsoft.com/office/drawing/2014/main" val="2017040155"/>
                  </a:ext>
                </a:extLst>
              </a:tr>
              <a:tr h="476049">
                <a:tc>
                  <a:txBody>
                    <a:bodyPr/>
                    <a:lstStyle/>
                    <a:p>
                      <a:r>
                        <a:rPr lang="en-US" dirty="0">
                          <a:solidFill>
                            <a:srgbClr val="006298"/>
                          </a:solidFill>
                          <a:latin typeface="Arial" panose="020B0604020202020204" pitchFamily="34" charset="0"/>
                          <a:cs typeface="Arial" panose="020B0604020202020204" pitchFamily="34" charset="0"/>
                        </a:rPr>
                        <a:t>“Movie buff” friend</a:t>
                      </a:r>
                    </a:p>
                  </a:txBody>
                  <a:tcPr/>
                </a:tc>
                <a:tc>
                  <a:txBody>
                    <a:bodyPr/>
                    <a:lstStyle/>
                    <a:p>
                      <a:r>
                        <a:rPr lang="en-US" dirty="0">
                          <a:solidFill>
                            <a:srgbClr val="006298"/>
                          </a:solidFill>
                          <a:latin typeface="Arial" panose="020B0604020202020204" pitchFamily="34" charset="0"/>
                          <a:cs typeface="Arial" panose="020B0604020202020204" pitchFamily="34" charset="0"/>
                        </a:rPr>
                        <a:t>Movies to see in theaters, rent, stream or buy</a:t>
                      </a:r>
                    </a:p>
                  </a:txBody>
                  <a:tcPr/>
                </a:tc>
                <a:extLst>
                  <a:ext uri="{0D108BD9-81ED-4DB2-BD59-A6C34878D82A}">
                    <a16:rowId xmlns:a16="http://schemas.microsoft.com/office/drawing/2014/main" val="3373640361"/>
                  </a:ext>
                </a:extLst>
              </a:tr>
              <a:tr h="462013">
                <a:tc>
                  <a:txBody>
                    <a:bodyPr/>
                    <a:lstStyle/>
                    <a:p>
                      <a:r>
                        <a:rPr lang="en-US" dirty="0">
                          <a:solidFill>
                            <a:srgbClr val="006298"/>
                          </a:solidFill>
                          <a:latin typeface="Arial" panose="020B0604020202020204" pitchFamily="34" charset="0"/>
                          <a:cs typeface="Arial" panose="020B0604020202020204" pitchFamily="34" charset="0"/>
                        </a:rPr>
                        <a:t>Medical friend</a:t>
                      </a:r>
                    </a:p>
                  </a:txBody>
                  <a:tcPr/>
                </a:tc>
                <a:tc>
                  <a:txBody>
                    <a:bodyPr/>
                    <a:lstStyle/>
                    <a:p>
                      <a:r>
                        <a:rPr lang="en-US" dirty="0">
                          <a:solidFill>
                            <a:srgbClr val="006298"/>
                          </a:solidFill>
                          <a:latin typeface="Arial" panose="020B0604020202020204" pitchFamily="34" charset="0"/>
                          <a:cs typeface="Arial" panose="020B0604020202020204" pitchFamily="34" charset="0"/>
                        </a:rPr>
                        <a:t>Prescription drugs, vitamins, health products</a:t>
                      </a:r>
                    </a:p>
                  </a:txBody>
                  <a:tcPr/>
                </a:tc>
                <a:extLst>
                  <a:ext uri="{0D108BD9-81ED-4DB2-BD59-A6C34878D82A}">
                    <a16:rowId xmlns:a16="http://schemas.microsoft.com/office/drawing/2014/main" val="4053888524"/>
                  </a:ext>
                </a:extLst>
              </a:tr>
              <a:tr h="422910">
                <a:tc>
                  <a:txBody>
                    <a:bodyPr/>
                    <a:lstStyle/>
                    <a:p>
                      <a:r>
                        <a:rPr lang="en-US" dirty="0">
                          <a:solidFill>
                            <a:srgbClr val="006298"/>
                          </a:solidFill>
                          <a:latin typeface="Arial" panose="020B0604020202020204" pitchFamily="34" charset="0"/>
                          <a:cs typeface="Arial" panose="020B0604020202020204" pitchFamily="34" charset="0"/>
                        </a:rPr>
                        <a:t>“Techie” acquaintance</a:t>
                      </a:r>
                    </a:p>
                  </a:txBody>
                  <a:tcPr/>
                </a:tc>
                <a:tc>
                  <a:txBody>
                    <a:bodyPr/>
                    <a:lstStyle/>
                    <a:p>
                      <a:r>
                        <a:rPr lang="en-US" dirty="0">
                          <a:solidFill>
                            <a:srgbClr val="006298"/>
                          </a:solidFill>
                          <a:latin typeface="Arial" panose="020B0604020202020204" pitchFamily="34" charset="0"/>
                          <a:cs typeface="Arial" panose="020B0604020202020204" pitchFamily="34" charset="0"/>
                        </a:rPr>
                        <a:t>Computer and other electronic purchases, software purchases, internet service choices, video games purchases</a:t>
                      </a:r>
                    </a:p>
                  </a:txBody>
                  <a:tcPr/>
                </a:tc>
                <a:extLst>
                  <a:ext uri="{0D108BD9-81ED-4DB2-BD59-A6C34878D82A}">
                    <a16:rowId xmlns:a16="http://schemas.microsoft.com/office/drawing/2014/main" val="1970319157"/>
                  </a:ext>
                </a:extLst>
              </a:tr>
            </a:tbl>
          </a:graphicData>
        </a:graphic>
      </p:graphicFrame>
    </p:spTree>
    <p:extLst>
      <p:ext uri="{BB962C8B-B14F-4D97-AF65-F5344CB8AC3E}">
        <p14:creationId xmlns:p14="http://schemas.microsoft.com/office/powerpoint/2010/main" val="13800319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B370A-9D62-40E1-B757-817BB72CDC8A}"/>
              </a:ext>
            </a:extLst>
          </p:cNvPr>
          <p:cNvSpPr>
            <a:spLocks noGrp="1"/>
          </p:cNvSpPr>
          <p:nvPr>
            <p:ph type="title"/>
          </p:nvPr>
        </p:nvSpPr>
        <p:spPr/>
        <p:txBody>
          <a:bodyPr/>
          <a:lstStyle/>
          <a:p>
            <a:r>
              <a:rPr lang="en-US" dirty="0"/>
              <a:t>Social Classes</a:t>
            </a:r>
          </a:p>
        </p:txBody>
      </p:sp>
      <p:sp>
        <p:nvSpPr>
          <p:cNvPr id="3" name="Text Placeholder 2">
            <a:extLst>
              <a:ext uri="{FF2B5EF4-FFF2-40B4-BE49-F238E27FC236}">
                <a16:creationId xmlns:a16="http://schemas.microsoft.com/office/drawing/2014/main" id="{42C43DA6-9F50-4B2C-B03A-0F2DC8E7190D}"/>
              </a:ext>
            </a:extLst>
          </p:cNvPr>
          <p:cNvSpPr>
            <a:spLocks noGrp="1"/>
          </p:cNvSpPr>
          <p:nvPr>
            <p:ph type="body" sz="quarter" idx="17"/>
          </p:nvPr>
        </p:nvSpPr>
        <p:spPr/>
        <p:txBody>
          <a:bodyPr/>
          <a:lstStyle/>
          <a:p>
            <a:r>
              <a:rPr lang="en-US" sz="2400" b="1" dirty="0">
                <a:solidFill>
                  <a:srgbClr val="3083C5"/>
                </a:solidFill>
              </a:rPr>
              <a:t>Social class </a:t>
            </a:r>
            <a:r>
              <a:rPr lang="en-US" sz="2400" dirty="0"/>
              <a:t>– A open group of individuals with similar social rank</a:t>
            </a:r>
          </a:p>
          <a:p>
            <a:pPr lvl="1"/>
            <a:r>
              <a:rPr lang="en-US" sz="2400" dirty="0"/>
              <a:t>People can move in and out of different groups</a:t>
            </a:r>
          </a:p>
          <a:p>
            <a:pPr lvl="1"/>
            <a:r>
              <a:rPr lang="en-US" sz="2400" dirty="0"/>
              <a:t>Criteria for grouping people into classes vary from one society to another</a:t>
            </a:r>
          </a:p>
          <a:p>
            <a:r>
              <a:rPr lang="en-US" sz="2400" dirty="0"/>
              <a:t>Social class influences many aspects of people’s lives</a:t>
            </a:r>
          </a:p>
          <a:p>
            <a:pPr lvl="1"/>
            <a:r>
              <a:rPr lang="en-US" dirty="0"/>
              <a:t>Because people most frequently interact with others within their own social class, people are more likely to be influenced by others within their own class than by those in other classes</a:t>
            </a:r>
          </a:p>
          <a:p>
            <a:pPr lvl="1"/>
            <a:r>
              <a:rPr lang="en-US" dirty="0"/>
              <a:t>Social class can also influence choice of religion, financial planning decisions, and access to education, occupation, and leisure-time activities</a:t>
            </a:r>
          </a:p>
          <a:p>
            <a:pPr lvl="1"/>
            <a:r>
              <a:rPr lang="en-US" dirty="0"/>
              <a:t>Social class also influences people’s spending, saving, and credit practices</a:t>
            </a:r>
          </a:p>
          <a:p>
            <a:pPr lvl="1"/>
            <a:r>
              <a:rPr lang="en-US" dirty="0"/>
              <a:t>Social class also affects an individual’s shopping patterns and types of stores patronized</a:t>
            </a:r>
          </a:p>
          <a:p>
            <a:pPr lvl="1"/>
            <a:endParaRPr lang="en-US" sz="2400" dirty="0"/>
          </a:p>
          <a:p>
            <a:endParaRPr lang="en-US" dirty="0"/>
          </a:p>
        </p:txBody>
      </p:sp>
    </p:spTree>
    <p:extLst>
      <p:ext uri="{BB962C8B-B14F-4D97-AF65-F5344CB8AC3E}">
        <p14:creationId xmlns:p14="http://schemas.microsoft.com/office/powerpoint/2010/main" val="32072674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B4133-87C0-4E5F-91A9-5C84A3F9D369}"/>
              </a:ext>
            </a:extLst>
          </p:cNvPr>
          <p:cNvSpPr>
            <a:spLocks noGrp="1"/>
          </p:cNvSpPr>
          <p:nvPr>
            <p:ph type="title"/>
          </p:nvPr>
        </p:nvSpPr>
        <p:spPr/>
        <p:txBody>
          <a:bodyPr/>
          <a:lstStyle/>
          <a:p>
            <a:r>
              <a:rPr lang="en-US" dirty="0"/>
              <a:t>Culture</a:t>
            </a:r>
          </a:p>
        </p:txBody>
      </p:sp>
      <p:sp>
        <p:nvSpPr>
          <p:cNvPr id="3" name="Text Placeholder 2">
            <a:extLst>
              <a:ext uri="{FF2B5EF4-FFF2-40B4-BE49-F238E27FC236}">
                <a16:creationId xmlns:a16="http://schemas.microsoft.com/office/drawing/2014/main" id="{EA64B75A-F13C-42CC-A084-07005982F872}"/>
              </a:ext>
            </a:extLst>
          </p:cNvPr>
          <p:cNvSpPr>
            <a:spLocks noGrp="1"/>
          </p:cNvSpPr>
          <p:nvPr>
            <p:ph type="body" sz="quarter" idx="17"/>
          </p:nvPr>
        </p:nvSpPr>
        <p:spPr/>
        <p:txBody>
          <a:bodyPr/>
          <a:lstStyle/>
          <a:p>
            <a:r>
              <a:rPr lang="en-US" sz="2400" b="1" dirty="0">
                <a:solidFill>
                  <a:srgbClr val="3083C5"/>
                </a:solidFill>
              </a:rPr>
              <a:t>Culture</a:t>
            </a:r>
            <a:r>
              <a:rPr lang="en-US" sz="2400" dirty="0"/>
              <a:t> – The accumulation of values, knowledge, beliefs, customs, objects, and concepts that a society uses to cope with its environment and passes on to future generations</a:t>
            </a:r>
          </a:p>
          <a:p>
            <a:pPr lvl="1"/>
            <a:r>
              <a:rPr lang="en-US" sz="2400" dirty="0"/>
              <a:t>Influences buying behavior because it permeates our daily lives</a:t>
            </a:r>
          </a:p>
          <a:p>
            <a:pPr lvl="1"/>
            <a:r>
              <a:rPr lang="en-US" sz="2400" dirty="0"/>
              <a:t>People in other regions of the world have different attitudes, values, and needs, which call for different methods of doing business and different marketing mixes</a:t>
            </a:r>
          </a:p>
          <a:p>
            <a:endParaRPr lang="en-US" dirty="0"/>
          </a:p>
        </p:txBody>
      </p:sp>
    </p:spTree>
    <p:extLst>
      <p:ext uri="{BB962C8B-B14F-4D97-AF65-F5344CB8AC3E}">
        <p14:creationId xmlns:p14="http://schemas.microsoft.com/office/powerpoint/2010/main" val="32743010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C20DC-11B5-4927-80F6-E2ACFE0BD646}"/>
              </a:ext>
            </a:extLst>
          </p:cNvPr>
          <p:cNvSpPr>
            <a:spLocks noGrp="1"/>
          </p:cNvSpPr>
          <p:nvPr>
            <p:ph type="title"/>
          </p:nvPr>
        </p:nvSpPr>
        <p:spPr/>
        <p:txBody>
          <a:bodyPr/>
          <a:lstStyle/>
          <a:p>
            <a:r>
              <a:rPr lang="en-US" dirty="0"/>
              <a:t>Subcultures </a:t>
            </a:r>
            <a:r>
              <a:rPr lang="en-US" sz="1800" dirty="0"/>
              <a:t>(slide 1 of 3)</a:t>
            </a:r>
            <a:endParaRPr lang="en-US" dirty="0"/>
          </a:p>
        </p:txBody>
      </p:sp>
      <p:sp>
        <p:nvSpPr>
          <p:cNvPr id="3" name="Text Placeholder 2">
            <a:extLst>
              <a:ext uri="{FF2B5EF4-FFF2-40B4-BE49-F238E27FC236}">
                <a16:creationId xmlns:a16="http://schemas.microsoft.com/office/drawing/2014/main" id="{867595BC-2A22-4A96-B081-9A7E48F9A16C}"/>
              </a:ext>
            </a:extLst>
          </p:cNvPr>
          <p:cNvSpPr>
            <a:spLocks noGrp="1"/>
          </p:cNvSpPr>
          <p:nvPr>
            <p:ph type="body" sz="quarter" idx="17"/>
          </p:nvPr>
        </p:nvSpPr>
        <p:spPr/>
        <p:txBody>
          <a:bodyPr/>
          <a:lstStyle/>
          <a:p>
            <a:r>
              <a:rPr lang="en-US" sz="2400" b="1" dirty="0">
                <a:solidFill>
                  <a:srgbClr val="3083C5"/>
                </a:solidFill>
              </a:rPr>
              <a:t>Subculture</a:t>
            </a:r>
            <a:r>
              <a:rPr lang="en-US" sz="2400" dirty="0"/>
              <a:t> – A group of individuals whose characteristics, values, and behavioral patterns are similar within the group and different from those of people in the surrounding culture</a:t>
            </a:r>
          </a:p>
          <a:p>
            <a:pPr lvl="1"/>
            <a:r>
              <a:rPr lang="en-US" dirty="0"/>
              <a:t>Subcultural boundaries are usually based on geographic designations and demographic characteristics, such as age, religion, race, and ethnicity</a:t>
            </a:r>
          </a:p>
          <a:p>
            <a:r>
              <a:rPr lang="en-US" sz="2400" dirty="0"/>
              <a:t>It is important for marketers to understand that a person can be a member of more than one subculture and that the behavioral patterns and values attributed to specific subcultures do not necessarily apply to all group members</a:t>
            </a:r>
          </a:p>
          <a:p>
            <a:endParaRPr lang="en-US" dirty="0"/>
          </a:p>
        </p:txBody>
      </p:sp>
    </p:spTree>
    <p:extLst>
      <p:ext uri="{BB962C8B-B14F-4D97-AF65-F5344CB8AC3E}">
        <p14:creationId xmlns:p14="http://schemas.microsoft.com/office/powerpoint/2010/main" val="14377089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6B4A1-2C34-4E79-81F2-24B26808C832}"/>
              </a:ext>
            </a:extLst>
          </p:cNvPr>
          <p:cNvSpPr>
            <a:spLocks noGrp="1"/>
          </p:cNvSpPr>
          <p:nvPr>
            <p:ph type="title"/>
          </p:nvPr>
        </p:nvSpPr>
        <p:spPr/>
        <p:txBody>
          <a:bodyPr/>
          <a:lstStyle/>
          <a:p>
            <a:r>
              <a:rPr lang="en-US" dirty="0"/>
              <a:t>Subcultures </a:t>
            </a:r>
            <a:r>
              <a:rPr lang="en-US" sz="1800" dirty="0"/>
              <a:t>(slide 2 of 3)</a:t>
            </a:r>
            <a:endParaRPr lang="en-US" dirty="0"/>
          </a:p>
        </p:txBody>
      </p:sp>
      <p:sp>
        <p:nvSpPr>
          <p:cNvPr id="3" name="Text Placeholder 2">
            <a:extLst>
              <a:ext uri="{FF2B5EF4-FFF2-40B4-BE49-F238E27FC236}">
                <a16:creationId xmlns:a16="http://schemas.microsoft.com/office/drawing/2014/main" id="{0C12E6EE-5615-48CB-9FAA-F95EC0691C6A}"/>
              </a:ext>
            </a:extLst>
          </p:cNvPr>
          <p:cNvSpPr>
            <a:spLocks noGrp="1"/>
          </p:cNvSpPr>
          <p:nvPr>
            <p:ph type="body" sz="quarter" idx="17"/>
          </p:nvPr>
        </p:nvSpPr>
        <p:spPr/>
        <p:txBody>
          <a:bodyPr/>
          <a:lstStyle/>
          <a:p>
            <a:r>
              <a:rPr lang="en-US" sz="2400" dirty="0"/>
              <a:t>The percentage of the U.S. population consisting of ethnic and racial subcultures has grown and is expected to continue to grow</a:t>
            </a:r>
          </a:p>
          <a:p>
            <a:pPr lvl="1"/>
            <a:r>
              <a:rPr lang="en-US" dirty="0"/>
              <a:t>The three largest and fastest-growing ethnic U.S. subcultures are:</a:t>
            </a:r>
          </a:p>
          <a:p>
            <a:pPr lvl="2"/>
            <a:r>
              <a:rPr lang="en-US" dirty="0"/>
              <a:t>African Americans</a:t>
            </a:r>
          </a:p>
          <a:p>
            <a:pPr lvl="2"/>
            <a:r>
              <a:rPr lang="en-US" dirty="0"/>
              <a:t>Hispanics</a:t>
            </a:r>
          </a:p>
          <a:p>
            <a:pPr lvl="2"/>
            <a:r>
              <a:rPr lang="en-US" dirty="0"/>
              <a:t>Asians</a:t>
            </a:r>
          </a:p>
          <a:p>
            <a:endParaRPr lang="en-US" dirty="0"/>
          </a:p>
        </p:txBody>
      </p:sp>
    </p:spTree>
    <p:extLst>
      <p:ext uri="{BB962C8B-B14F-4D97-AF65-F5344CB8AC3E}">
        <p14:creationId xmlns:p14="http://schemas.microsoft.com/office/powerpoint/2010/main" val="23331234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9624F-CF8C-4116-B4B0-1D8F7DB48804}"/>
              </a:ext>
            </a:extLst>
          </p:cNvPr>
          <p:cNvSpPr>
            <a:spLocks noGrp="1"/>
          </p:cNvSpPr>
          <p:nvPr>
            <p:ph type="title"/>
          </p:nvPr>
        </p:nvSpPr>
        <p:spPr/>
        <p:txBody>
          <a:bodyPr/>
          <a:lstStyle/>
          <a:p>
            <a:r>
              <a:rPr lang="en-US" dirty="0"/>
              <a:t>Consumer Misbehavior</a:t>
            </a:r>
          </a:p>
        </p:txBody>
      </p:sp>
      <p:sp>
        <p:nvSpPr>
          <p:cNvPr id="3" name="Text Placeholder 2">
            <a:extLst>
              <a:ext uri="{FF2B5EF4-FFF2-40B4-BE49-F238E27FC236}">
                <a16:creationId xmlns:a16="http://schemas.microsoft.com/office/drawing/2014/main" id="{9F1F76DB-FB59-454C-8493-43CDA6522935}"/>
              </a:ext>
            </a:extLst>
          </p:cNvPr>
          <p:cNvSpPr>
            <a:spLocks noGrp="1"/>
          </p:cNvSpPr>
          <p:nvPr>
            <p:ph type="body" sz="quarter" idx="17"/>
          </p:nvPr>
        </p:nvSpPr>
        <p:spPr/>
        <p:txBody>
          <a:bodyPr/>
          <a:lstStyle/>
          <a:p>
            <a:r>
              <a:rPr lang="en-US" sz="2400" b="1" dirty="0">
                <a:solidFill>
                  <a:srgbClr val="3083C5"/>
                </a:solidFill>
              </a:rPr>
              <a:t>Consumer misbehavior </a:t>
            </a:r>
            <a:r>
              <a:rPr lang="en-US" sz="2400" dirty="0"/>
              <a:t>– Behavior that violates generally accepted norms of a particular society</a:t>
            </a:r>
          </a:p>
          <a:p>
            <a:pPr lvl="1"/>
            <a:r>
              <a:rPr lang="en-US" sz="2400" dirty="0"/>
              <a:t>Shoplifting</a:t>
            </a:r>
          </a:p>
          <a:p>
            <a:pPr lvl="1"/>
            <a:r>
              <a:rPr lang="en-US" sz="2400" dirty="0"/>
              <a:t>Organizing retail crime</a:t>
            </a:r>
          </a:p>
          <a:p>
            <a:pPr lvl="1"/>
            <a:r>
              <a:rPr lang="en-US" sz="2400" dirty="0"/>
              <a:t>Consumer fraud</a:t>
            </a:r>
          </a:p>
          <a:p>
            <a:pPr lvl="1"/>
            <a:r>
              <a:rPr lang="en-US" sz="2400" dirty="0"/>
              <a:t>Piracy</a:t>
            </a:r>
          </a:p>
          <a:p>
            <a:pPr lvl="1"/>
            <a:r>
              <a:rPr lang="en-US" sz="2400" dirty="0"/>
              <a:t>Abusive customers</a:t>
            </a:r>
          </a:p>
          <a:p>
            <a:endParaRPr lang="en-US" dirty="0"/>
          </a:p>
        </p:txBody>
      </p:sp>
    </p:spTree>
    <p:extLst>
      <p:ext uri="{BB962C8B-B14F-4D97-AF65-F5344CB8AC3E}">
        <p14:creationId xmlns:p14="http://schemas.microsoft.com/office/powerpoint/2010/main" val="9628478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EFD31-A12F-4E89-8CBE-67B50FDDEEDF}"/>
              </a:ext>
            </a:extLst>
          </p:cNvPr>
          <p:cNvSpPr>
            <a:spLocks noGrp="1"/>
          </p:cNvSpPr>
          <p:nvPr>
            <p:ph type="title"/>
          </p:nvPr>
        </p:nvSpPr>
        <p:spPr/>
        <p:txBody>
          <a:bodyPr/>
          <a:lstStyle/>
          <a:p>
            <a:r>
              <a:rPr lang="en-US" sz="3200" dirty="0"/>
              <a:t>Table 7.4 – Motivations for Unethical or</a:t>
            </a:r>
            <a:br>
              <a:rPr lang="en-US" sz="3200" dirty="0"/>
            </a:br>
            <a:r>
              <a:rPr lang="en-US" sz="3200" dirty="0"/>
              <a:t>Illegal Misbehavior</a:t>
            </a:r>
            <a:endParaRPr lang="en-US" dirty="0"/>
          </a:p>
        </p:txBody>
      </p:sp>
      <p:graphicFrame>
        <p:nvGraphicFramePr>
          <p:cNvPr id="4" name="Table Placeholder 10">
            <a:extLst>
              <a:ext uri="{FF2B5EF4-FFF2-40B4-BE49-F238E27FC236}">
                <a16:creationId xmlns:a16="http://schemas.microsoft.com/office/drawing/2014/main" id="{06CA7E92-14E1-4C57-9695-E254A28E3159}"/>
              </a:ext>
            </a:extLst>
          </p:cNvPr>
          <p:cNvGraphicFramePr>
            <a:graphicFrameLocks noGrp="1"/>
          </p:cNvGraphicFramePr>
          <p:nvPr>
            <p:ph type="tbl" sz="quarter" idx="10"/>
            <p:extLst/>
          </p:nvPr>
        </p:nvGraphicFramePr>
        <p:xfrm>
          <a:off x="1990826" y="2392713"/>
          <a:ext cx="8210348" cy="2216016"/>
        </p:xfrm>
        <a:graphic>
          <a:graphicData uri="http://schemas.openxmlformats.org/drawingml/2006/table">
            <a:tbl>
              <a:tblPr firstRow="1" bandRow="1">
                <a:tableStyleId>{5C22544A-7EE6-4342-B048-85BDC9FD1C3A}</a:tableStyleId>
              </a:tblPr>
              <a:tblGrid>
                <a:gridCol w="4100005">
                  <a:extLst>
                    <a:ext uri="{9D8B030D-6E8A-4147-A177-3AD203B41FA5}">
                      <a16:colId xmlns:a16="http://schemas.microsoft.com/office/drawing/2014/main" val="3532458289"/>
                    </a:ext>
                  </a:extLst>
                </a:gridCol>
                <a:gridCol w="4110343">
                  <a:extLst>
                    <a:ext uri="{9D8B030D-6E8A-4147-A177-3AD203B41FA5}">
                      <a16:colId xmlns:a16="http://schemas.microsoft.com/office/drawing/2014/main" val="2564591482"/>
                    </a:ext>
                  </a:extLst>
                </a:gridCol>
              </a:tblGrid>
              <a:tr h="417696">
                <a:tc>
                  <a:txBody>
                    <a:bodyPr/>
                    <a:lstStyle/>
                    <a:p>
                      <a:pPr algn="l"/>
                      <a:r>
                        <a:rPr lang="en-US" sz="2000" dirty="0">
                          <a:latin typeface="Arial" panose="020B0604020202020204" pitchFamily="34" charset="0"/>
                          <a:cs typeface="Arial" panose="020B0604020202020204" pitchFamily="34" charset="0"/>
                        </a:rPr>
                        <a:t>Motivations for Unethical or</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Illegal Misbehavior</a:t>
                      </a:r>
                      <a:endParaRPr lang="en-US" sz="2000" kern="1200" dirty="0">
                        <a:solidFill>
                          <a:srgbClr val="006298"/>
                        </a:solidFill>
                        <a:latin typeface="Arial" panose="020B0604020202020204" pitchFamily="34" charset="0"/>
                        <a:ea typeface="+mn-ea"/>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kern="1200" dirty="0">
                        <a:solidFill>
                          <a:srgbClr val="006298"/>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203441975"/>
                  </a:ext>
                </a:extLst>
              </a:tr>
              <a:tr h="417696">
                <a:tc>
                  <a:txBody>
                    <a:bodyPr/>
                    <a:lstStyle/>
                    <a:p>
                      <a:pPr algn="l"/>
                      <a:r>
                        <a:rPr lang="en-US" sz="2000" kern="1200" dirty="0">
                          <a:solidFill>
                            <a:srgbClr val="006298"/>
                          </a:solidFill>
                          <a:latin typeface="Arial" panose="020B0604020202020204" pitchFamily="34" charset="0"/>
                          <a:ea typeface="+mn-ea"/>
                          <a:cs typeface="Arial" panose="020B0604020202020204" pitchFamily="34" charset="0"/>
                        </a:rPr>
                        <a:t>Justification/rationalization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dirty="0">
                          <a:solidFill>
                            <a:srgbClr val="006298"/>
                          </a:solidFill>
                          <a:latin typeface="Arial" panose="020B0604020202020204" pitchFamily="34" charset="0"/>
                          <a:ea typeface="+mn-ea"/>
                          <a:cs typeface="Arial" panose="020B0604020202020204" pitchFamily="34" charset="0"/>
                        </a:rPr>
                        <a:t>The thrill of getting away with it</a:t>
                      </a:r>
                    </a:p>
                  </a:txBody>
                  <a:tcPr/>
                </a:tc>
                <a:extLst>
                  <a:ext uri="{0D108BD9-81ED-4DB2-BD59-A6C34878D82A}">
                    <a16:rowId xmlns:a16="http://schemas.microsoft.com/office/drawing/2014/main" val="929213733"/>
                  </a:ext>
                </a:extLst>
              </a:tr>
              <a:tr h="3747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i="0" dirty="0">
                          <a:solidFill>
                            <a:srgbClr val="006298"/>
                          </a:solidFill>
                          <a:latin typeface="Arial" panose="020B0604020202020204" pitchFamily="34" charset="0"/>
                          <a:ea typeface="Arial" charset="0"/>
                          <a:cs typeface="Arial" panose="020B0604020202020204" pitchFamily="34" charset="0"/>
                        </a:rPr>
                        <a:t>Economic reasons</a:t>
                      </a:r>
                    </a:p>
                  </a:txBody>
                  <a:tcPr/>
                </a:tc>
                <a:tc>
                  <a:txBody>
                    <a:bodyPr/>
                    <a:lstStyle/>
                    <a:p>
                      <a:r>
                        <a:rPr lang="en-US" sz="2000" dirty="0">
                          <a:solidFill>
                            <a:srgbClr val="006298"/>
                          </a:solidFill>
                          <a:latin typeface="Arial" panose="020B0604020202020204" pitchFamily="34" charset="0"/>
                          <a:cs typeface="Arial" panose="020B0604020202020204" pitchFamily="34" charset="0"/>
                        </a:rPr>
                        <a:t>There is little risk of getting caught</a:t>
                      </a:r>
                    </a:p>
                  </a:txBody>
                  <a:tcPr/>
                </a:tc>
                <a:extLst>
                  <a:ext uri="{0D108BD9-81ED-4DB2-BD59-A6C34878D82A}">
                    <a16:rowId xmlns:a16="http://schemas.microsoft.com/office/drawing/2014/main" val="2017040155"/>
                  </a:ext>
                </a:extLst>
              </a:tr>
              <a:tr h="363187">
                <a:tc>
                  <a:txBody>
                    <a:bodyPr/>
                    <a:lstStyle/>
                    <a:p>
                      <a:r>
                        <a:rPr lang="en-US" sz="2000" dirty="0">
                          <a:solidFill>
                            <a:srgbClr val="006298"/>
                          </a:solidFill>
                          <a:latin typeface="Arial" panose="020B0604020202020204" pitchFamily="34" charset="0"/>
                          <a:cs typeface="Arial" panose="020B0604020202020204" pitchFamily="34" charset="0"/>
                        </a:rPr>
                        <a:t>It is accepted by peers</a:t>
                      </a:r>
                    </a:p>
                  </a:txBody>
                  <a:tcPr/>
                </a:tc>
                <a:tc>
                  <a:txBody>
                    <a:bodyPr/>
                    <a:lstStyle/>
                    <a:p>
                      <a:r>
                        <a:rPr lang="en-US" sz="2000" dirty="0">
                          <a:solidFill>
                            <a:srgbClr val="006298"/>
                          </a:solidFill>
                          <a:latin typeface="Arial" panose="020B0604020202020204" pitchFamily="34" charset="0"/>
                          <a:cs typeface="Arial" panose="020B0604020202020204" pitchFamily="34" charset="0"/>
                        </a:rPr>
                        <a:t>People think they are smarter than others</a:t>
                      </a:r>
                    </a:p>
                  </a:txBody>
                  <a:tcPr/>
                </a:tc>
                <a:extLst>
                  <a:ext uri="{0D108BD9-81ED-4DB2-BD59-A6C34878D82A}">
                    <a16:rowId xmlns:a16="http://schemas.microsoft.com/office/drawing/2014/main" val="3373640361"/>
                  </a:ext>
                </a:extLst>
              </a:tr>
            </a:tbl>
          </a:graphicData>
        </a:graphic>
      </p:graphicFrame>
    </p:spTree>
    <p:extLst>
      <p:ext uri="{BB962C8B-B14F-4D97-AF65-F5344CB8AC3E}">
        <p14:creationId xmlns:p14="http://schemas.microsoft.com/office/powerpoint/2010/main" val="3076200115"/>
      </p:ext>
    </p:extLst>
  </p:cSld>
  <p:clrMapOvr>
    <a:masterClrMapping/>
  </p:clrMapOvr>
</p:sld>
</file>

<file path=ppt/theme/theme1.xml><?xml version="1.0" encoding="utf-8"?>
<a:theme xmlns:a="http://schemas.openxmlformats.org/drawingml/2006/main" name="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Presentation1" id="{276F6C23-6457-4163-906F-9FD71B1D340C}" vid="{9A4A37B5-06EA-4573-8274-FD94E47E4E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udience xmlns="105CED8A-AF0E-4AD8-9238-2F7FF36232F4">Content Developer</Audience>
    <Department xmlns="105CED8A-AF0E-4AD8-9238-2F7FF36232F4">GPM Training</Department>
    <Category xmlns="105ced8a-af0e-4ad8-9238-2f7ff36232f4">Accessibility</Category>
    <Document_x0020_Type xmlns="105CED8A-AF0E-4AD8-9238-2F7FF36232F4">Template</Document_x0020_Typ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532E4C7BBAF8442AC48CBC7D09A7580" ma:contentTypeVersion="24" ma:contentTypeDescription="Create a new document." ma:contentTypeScope="" ma:versionID="13cd67f17b090a1b391f7245edbc7355">
  <xsd:schema xmlns:xsd="http://www.w3.org/2001/XMLSchema" xmlns:xs="http://www.w3.org/2001/XMLSchema" xmlns:p="http://schemas.microsoft.com/office/2006/metadata/properties" xmlns:ns2="105CED8A-AF0E-4AD8-9238-2F7FF36232F4" xmlns:ns3="105ced8a-af0e-4ad8-9238-2f7ff36232f4" xmlns:ns4="d5280b9f-0d25-4ffb-96bc-3c5ae659ff52" targetNamespace="http://schemas.microsoft.com/office/2006/metadata/properties" ma:root="true" ma:fieldsID="dda832b008c2b82ba52d3e557a65e74e" ns2:_="" ns3:_="" ns4:_="">
    <xsd:import namespace="105CED8A-AF0E-4AD8-9238-2F7FF36232F4"/>
    <xsd:import namespace="105ced8a-af0e-4ad8-9238-2f7ff36232f4"/>
    <xsd:import namespace="d5280b9f-0d25-4ffb-96bc-3c5ae659ff52"/>
    <xsd:element name="properties">
      <xsd:complexType>
        <xsd:sequence>
          <xsd:element name="documentManagement">
            <xsd:complexType>
              <xsd:all>
                <xsd:element ref="ns2:Document_x0020_Type" minOccurs="0"/>
                <xsd:element ref="ns2:Department" minOccurs="0"/>
                <xsd:element ref="ns2:Audience" minOccurs="0"/>
                <xsd:element ref="ns3:Category" minOccurs="0"/>
                <xsd:element ref="ns4:SharedWithUsers" minOccurs="0"/>
                <xsd:element ref="ns4:SharedWithDetails" minOccurs="0"/>
                <xsd:element ref="ns4:LastSharedByUser" minOccurs="0"/>
                <xsd:element ref="ns4:LastSharedByTime" minOccurs="0"/>
                <xsd:element ref="ns3:MediaServiceMetadata" minOccurs="0"/>
                <xsd:element ref="ns3:MediaServiceFastMetadata" minOccurs="0"/>
                <xsd:element ref="ns3:MediaServiceDateTaken" minOccurs="0"/>
                <xsd:element ref="ns3:MediaServiceEventHashCode" minOccurs="0"/>
                <xsd:element ref="ns3: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Document_x0020_Type" ma:index="2" nillable="true" ma:displayName="Document Type" ma:default="Process Document" ma:format="Dropdown" ma:internalName="Document_x0020_Type" ma:readOnly="false">
      <xsd:simpleType>
        <xsd:union memberTypes="dms:Text">
          <xsd:simpleType>
            <xsd:restriction base="dms:Choice">
              <xsd:enumeration value="Process Document"/>
              <xsd:enumeration value="Job Aid"/>
              <xsd:enumeration value="1-pager"/>
              <xsd:enumeration value="Quick Start Guide"/>
              <xsd:enumeration value="Training PPTs"/>
              <xsd:enumeration value="Training video"/>
              <xsd:enumeration value="Workflow"/>
              <xsd:enumeration value="Example"/>
              <xsd:enumeration value="Miscellaneous"/>
              <xsd:enumeration value="Template"/>
              <xsd:enumeration value="Authoring Guidelines"/>
              <xsd:enumeration value="Image"/>
              <xsd:enumeration value="Archive only"/>
            </xsd:restriction>
          </xsd:simpleType>
        </xsd:union>
      </xsd:simpleType>
    </xsd:element>
    <xsd:element name="Department" ma:index="3" nillable="true" ma:displayName="Owner" ma:default="GPM Training" ma:format="Dropdown" ma:internalName="Department" ma:readOnly="false">
      <xsd:simpleType>
        <xsd:restriction base="dms:Choice">
          <xsd:enumeration value="GPM Training"/>
          <xsd:enumeration value="GPM Operations"/>
          <xsd:enumeration value="CTQA"/>
          <xsd:enumeration value="Content Digitization"/>
          <xsd:enumeration value="Legal"/>
          <xsd:enumeration value="UX"/>
          <xsd:enumeration value="Global Production"/>
          <xsd:enumeration value="Other"/>
        </xsd:restriction>
      </xsd:simpleType>
    </xsd:element>
    <xsd:element name="Audience" ma:index="4" nillable="true" ma:displayName="Audience" ma:default="Content Developer" ma:format="Dropdown" ma:internalName="Audience" ma:readOnly="false">
      <xsd:simpleType>
        <xsd:restriction base="dms:Choice">
          <xsd:enumeration value="Internal"/>
          <xsd:enumeration value="Product Management"/>
          <xsd:enumeration value="Content Developer"/>
          <xsd:enumeration value="Product Manager"/>
          <xsd:enumeration value="Product Assistant"/>
          <xsd:enumeration value="Other"/>
        </xsd:restriction>
      </xsd:simple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Category" ma:index="5" nillable="true" ma:displayName="Category" ma:internalName="Category" ma:readOnly="false">
      <xsd:simpleType>
        <xsd:restriction base="dms:Text"/>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280b9f-0d25-4ffb-96bc-3c5ae659ff52" elementFormDefault="qualified">
    <xsd:import namespace="http://schemas.microsoft.com/office/2006/documentManagement/types"/>
    <xsd:import namespace="http://schemas.microsoft.com/office/infopath/2007/PartnerControls"/>
    <xsd:element name="SharedWithUsers" ma:index="6"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7"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2.xml><?xml version="1.0" encoding="utf-8"?>
<ds:datastoreItem xmlns:ds="http://schemas.openxmlformats.org/officeDocument/2006/customXml" ds:itemID="{BA9BA192-EF86-48DF-982C-2C526A268392}">
  <ds:schemaRefs>
    <ds:schemaRef ds:uri="http://schemas.microsoft.com/office/2006/metadata/properties"/>
    <ds:schemaRef ds:uri="http://schemas.microsoft.com/office/2006/documentManagement/types"/>
    <ds:schemaRef ds:uri="http://purl.org/dc/elements/1.1/"/>
    <ds:schemaRef ds:uri="http://schemas.openxmlformats.org/package/2006/metadata/core-properties"/>
    <ds:schemaRef ds:uri="d5280b9f-0d25-4ffb-96bc-3c5ae659ff52"/>
    <ds:schemaRef ds:uri="http://schemas.microsoft.com/office/infopath/2007/PartnerControls"/>
    <ds:schemaRef ds:uri="http://purl.org/dc/terms/"/>
    <ds:schemaRef ds:uri="105ced8a-af0e-4ad8-9238-2f7ff36232f4"/>
    <ds:schemaRef ds:uri="105CED8A-AF0E-4AD8-9238-2F7FF36232F4"/>
    <ds:schemaRef ds:uri="http://www.w3.org/XML/1998/namespace"/>
    <ds:schemaRef ds:uri="http://purl.org/dc/dcmitype/"/>
  </ds:schemaRefs>
</ds:datastoreItem>
</file>

<file path=customXml/itemProps3.xml><?xml version="1.0" encoding="utf-8"?>
<ds:datastoreItem xmlns:ds="http://schemas.openxmlformats.org/officeDocument/2006/customXml" ds:itemID="{67F4A317-DC40-4ADB-B96B-289F02BB68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CED8A-AF0E-4AD8-9238-2F7FF36232F4"/>
    <ds:schemaRef ds:uri="105ced8a-af0e-4ad8-9238-2f7ff36232f4"/>
    <ds:schemaRef ds:uri="d5280b9f-0d25-4ffb-96bc-3c5ae659ff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120</TotalTime>
  <Words>3306</Words>
  <Application>Microsoft Office PowerPoint</Application>
  <PresentationFormat>Widescreen</PresentationFormat>
  <Paragraphs>331</Paragraphs>
  <Slides>45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Arial</vt:lpstr>
      <vt:lpstr>Arial</vt:lpstr>
      <vt:lpstr>Calibri</vt:lpstr>
      <vt:lpstr>Helvetica</vt:lpstr>
      <vt:lpstr>LucidaGrande</vt:lpstr>
      <vt:lpstr>Open Sans</vt:lpstr>
      <vt:lpstr>Summer Font</vt:lpstr>
      <vt:lpstr>Office Theme</vt:lpstr>
      <vt:lpstr>Consumer Buying Behavior  </vt:lpstr>
      <vt:lpstr>Learning Objectives</vt:lpstr>
      <vt:lpstr>Buying Behavior</vt:lpstr>
      <vt:lpstr>Understanding Buyer Behavior</vt:lpstr>
      <vt:lpstr>Consumer Buying Decision Process</vt:lpstr>
      <vt:lpstr>Figure 7.1 – Consumer Buying Decisions Process and Possible Influences on the Process</vt:lpstr>
      <vt:lpstr>Problem Recognition</vt:lpstr>
      <vt:lpstr>Information Search</vt:lpstr>
      <vt:lpstr>Evaluation of Alternatives</vt:lpstr>
      <vt:lpstr>Purchase Stage</vt:lpstr>
      <vt:lpstr>Postpurchase Evaluation</vt:lpstr>
      <vt:lpstr>Consumer Decision Making (slide 1 of 2)</vt:lpstr>
      <vt:lpstr>Table 7.1 – Consumer Decision Making</vt:lpstr>
      <vt:lpstr>Consumer Decision Making (slide 2 of 2)</vt:lpstr>
      <vt:lpstr>Consumer Level of Involvement</vt:lpstr>
      <vt:lpstr>Situational Influences on the  Buying Decision Process (slide 1 of 3)</vt:lpstr>
      <vt:lpstr>Situational Influences on the Buying Decision Process (slide 2 of 3)</vt:lpstr>
      <vt:lpstr>Situational Influences on the  Buying Decision Process (slide 3 of 3)</vt:lpstr>
      <vt:lpstr>Psychological Influences on the  Buying Decision Process</vt:lpstr>
      <vt:lpstr>Perception</vt:lpstr>
      <vt:lpstr>The Perception Process</vt:lpstr>
      <vt:lpstr>Motives</vt:lpstr>
      <vt:lpstr>Figure 7.2 – Maslow’s Hierarchy of Needs</vt:lpstr>
      <vt:lpstr>Learning</vt:lpstr>
      <vt:lpstr>Attitudes (slide 1 of 2)</vt:lpstr>
      <vt:lpstr>Attitudes (slide 2 of 2)</vt:lpstr>
      <vt:lpstr>Personality</vt:lpstr>
      <vt:lpstr>Self-Concept</vt:lpstr>
      <vt:lpstr>Lifestyles</vt:lpstr>
      <vt:lpstr>Social Influences on the  Buying Decision Process</vt:lpstr>
      <vt:lpstr>Roles</vt:lpstr>
      <vt:lpstr>Family Influences (slide 1 of 2)</vt:lpstr>
      <vt:lpstr>Table 7.2 – Types of  Family Decision Making</vt:lpstr>
      <vt:lpstr>Family Influences (slide 2 of 2)</vt:lpstr>
      <vt:lpstr>Reference Groups (slide 1 of 2)</vt:lpstr>
      <vt:lpstr>Reference Groups (slide 2 of 2)</vt:lpstr>
      <vt:lpstr>Digital Influences</vt:lpstr>
      <vt:lpstr>Opinion Leaders</vt:lpstr>
      <vt:lpstr>Table 7.3 – Examples of  Opinion Leaders and Topics</vt:lpstr>
      <vt:lpstr>Social Classes</vt:lpstr>
      <vt:lpstr>Culture</vt:lpstr>
      <vt:lpstr>Subcultures (slide 1 of 3)</vt:lpstr>
      <vt:lpstr>Subcultures (slide 2 of 3)</vt:lpstr>
      <vt:lpstr>Consumer Misbehavior</vt:lpstr>
      <vt:lpstr>Table 7.4 – Motivations for Unethical or Illegal Misbehavior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Triola, Courtney A</dc:creator>
  <cp:lastModifiedBy>Janneck, Allie K</cp:lastModifiedBy>
  <cp:revision>21</cp:revision>
  <cp:lastPrinted>2016-10-03T15:29:39Z</cp:lastPrinted>
  <dcterms:created xsi:type="dcterms:W3CDTF">2017-12-08T21:17:47Z</dcterms:created>
  <dcterms:modified xsi:type="dcterms:W3CDTF">2018-11-21T14:28:06Z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0x0101003532E4C7BBAF8442AC48CBC7D09A7580</vt:lpwstr>
  </property>
</Properties>
</file>